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8" r:id="rId3"/>
    <p:sldId id="266" r:id="rId4"/>
    <p:sldId id="259" r:id="rId5"/>
    <p:sldId id="267" r:id="rId6"/>
    <p:sldId id="289" r:id="rId7"/>
    <p:sldId id="290" r:id="rId8"/>
    <p:sldId id="260" r:id="rId9"/>
    <p:sldId id="262" r:id="rId10"/>
    <p:sldId id="263" r:id="rId11"/>
    <p:sldId id="283" r:id="rId12"/>
    <p:sldId id="285" r:id="rId13"/>
    <p:sldId id="284" r:id="rId14"/>
    <p:sldId id="286" r:id="rId15"/>
    <p:sldId id="268" r:id="rId16"/>
    <p:sldId id="264" r:id="rId17"/>
    <p:sldId id="291" r:id="rId18"/>
    <p:sldId id="287" r:id="rId19"/>
    <p:sldId id="297" r:id="rId20"/>
    <p:sldId id="288" r:id="rId21"/>
    <p:sldId id="271" r:id="rId22"/>
    <p:sldId id="272" r:id="rId23"/>
    <p:sldId id="292" r:id="rId24"/>
    <p:sldId id="296" r:id="rId25"/>
    <p:sldId id="293" r:id="rId26"/>
    <p:sldId id="279" r:id="rId27"/>
    <p:sldId id="294" r:id="rId28"/>
    <p:sldId id="277" r:id="rId29"/>
    <p:sldId id="276" r:id="rId30"/>
    <p:sldId id="295" r:id="rId31"/>
    <p:sldId id="282" r:id="rId32"/>
    <p:sldId id="278" r:id="rId33"/>
    <p:sldId id="281"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744" autoAdjust="0"/>
  </p:normalViewPr>
  <p:slideViewPr>
    <p:cSldViewPr>
      <p:cViewPr varScale="1">
        <p:scale>
          <a:sx n="63" d="100"/>
          <a:sy n="63" d="100"/>
        </p:scale>
        <p:origin x="-990" y="-10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E7A844-7BF1-4853-8255-453F502E388C}" type="datetimeFigureOut">
              <a:rPr lang="en-US" smtClean="0"/>
              <a:t>10/17/2012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7012CF-1DFE-45A5-9003-AD0450136CE3}" type="slidenum">
              <a:rPr lang="en-US" smtClean="0"/>
              <a:t>‹#›</a:t>
            </a:fld>
            <a:endParaRPr lang="en-US"/>
          </a:p>
        </p:txBody>
      </p:sp>
    </p:spTree>
    <p:extLst>
      <p:ext uri="{BB962C8B-B14F-4D97-AF65-F5344CB8AC3E}">
        <p14:creationId xmlns:p14="http://schemas.microsoft.com/office/powerpoint/2010/main" val="15011011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legal-dictionary.thefreedictionary.com/Civil+Law"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legal-dictionary.thefreedictionary.com/Criminal+Law" TargetMode="Externa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en.wikipedia.org/wiki/Corsetmaker" TargetMode="External"/><Relationship Id="rId2" Type="http://schemas.openxmlformats.org/officeDocument/2006/relationships/slide" Target="../slides/slide15.xml"/><Relationship Id="rId1" Type="http://schemas.openxmlformats.org/officeDocument/2006/relationships/notesMaster" Target="../notesMasters/notesMaster1.xml"/><Relationship Id="rId4" Type="http://schemas.openxmlformats.org/officeDocument/2006/relationships/hyperlink" Target="http://en.wikipedia.org/wiki/Propagandist"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n.wikipedia.org/wiki/Two_Treatises_of_Government"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en.wikipedia.org/wiki/European_wars_of_religion" TargetMode="Externa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en.wikipedia.org/wiki/Benjamin_Franklin"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www.livescience.com/11338-medieval-torture-10-biggest-myths.html" TargetMode="External"/><Relationship Id="rId7" Type="http://schemas.openxmlformats.org/officeDocument/2006/relationships/hyperlink" Target="http://en.wikipedia.org/wiki/Henry_I_of_England" TargetMode="External"/><Relationship Id="rId2" Type="http://schemas.openxmlformats.org/officeDocument/2006/relationships/slide" Target="../slides/slide10.xml"/><Relationship Id="rId1" Type="http://schemas.openxmlformats.org/officeDocument/2006/relationships/notesMaster" Target="../notesMasters/notesMaster1.xml"/><Relationship Id="rId6" Type="http://schemas.openxmlformats.org/officeDocument/2006/relationships/hyperlink" Target="http://en.wikipedia.org/wiki/Charter_of_Liberties" TargetMode="External"/><Relationship Id="rId5" Type="http://schemas.openxmlformats.org/officeDocument/2006/relationships/hyperlink" Target="http://en.wikipedia.org/wiki/English_feudal_barony" TargetMode="External"/><Relationship Id="rId4" Type="http://schemas.openxmlformats.org/officeDocument/2006/relationships/hyperlink" Target="http://en.wikipedia.org/wiki/List_of_English_monarchs"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en.wikipedia.org/wiki/Virginia_Company" TargetMode="External"/><Relationship Id="rId2" Type="http://schemas.openxmlformats.org/officeDocument/2006/relationships/slide" Target="../slides/slide13.xml"/><Relationship Id="rId1" Type="http://schemas.openxmlformats.org/officeDocument/2006/relationships/notesMaster" Target="../notesMasters/notesMaster1.xml"/><Relationship Id="rId5" Type="http://schemas.openxmlformats.org/officeDocument/2006/relationships/hyperlink" Target="http://en.wikipedia.org/wiki/Virginia_Company_of_London" TargetMode="External"/><Relationship Id="rId4" Type="http://schemas.openxmlformats.org/officeDocument/2006/relationships/hyperlink" Target="http://en.wikipedia.org/wiki/Jamestown,_Virginia"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Originated in the Middle ages in England </a:t>
            </a:r>
          </a:p>
          <a:p>
            <a:endParaRPr lang="en-US" dirty="0" smtClean="0"/>
          </a:p>
          <a:p>
            <a:r>
              <a:rPr lang="en-US" dirty="0" smtClean="0"/>
              <a:t>Statutory</a:t>
            </a:r>
            <a:r>
              <a:rPr lang="en-US" baseline="0" dirty="0" smtClean="0"/>
              <a:t> law = form legislature</a:t>
            </a:r>
          </a:p>
          <a:p>
            <a:r>
              <a:rPr lang="en-US" baseline="0" dirty="0" smtClean="0"/>
              <a:t>Regulatory law = from executive</a:t>
            </a:r>
          </a:p>
          <a:p>
            <a:r>
              <a:rPr lang="en-US" baseline="0" dirty="0" smtClean="0"/>
              <a:t>Common Law = from judicial</a:t>
            </a:r>
          </a:p>
          <a:p>
            <a:endParaRPr lang="en-US" dirty="0" smtClean="0"/>
          </a:p>
          <a:p>
            <a:r>
              <a:rPr lang="en-US" dirty="0" smtClean="0"/>
              <a:t>Based on customs of the time and area. What are some things that could be different</a:t>
            </a:r>
            <a:r>
              <a:rPr lang="en-US" baseline="0" dirty="0" smtClean="0"/>
              <a:t> decisions in different places? </a:t>
            </a:r>
          </a:p>
          <a:p>
            <a:endParaRPr lang="en-US" baseline="0" dirty="0" smtClean="0"/>
          </a:p>
          <a:p>
            <a:r>
              <a:rPr lang="en-US" sz="1200" dirty="0" smtClean="0">
                <a:effectLst/>
              </a:rPr>
              <a:t>The common-law system is used in all the states of the United States except Louisiana, where French </a:t>
            </a:r>
            <a:r>
              <a:rPr lang="en-US" sz="1200" dirty="0" smtClean="0">
                <a:effectLst/>
                <a:hlinkClick r:id="rId3" action="ppaction://hlinkfile"/>
              </a:rPr>
              <a:t>Civil Law</a:t>
            </a:r>
            <a:r>
              <a:rPr lang="en-US" sz="1200" dirty="0" smtClean="0">
                <a:effectLst/>
              </a:rPr>
              <a:t> combined with English </a:t>
            </a:r>
            <a:r>
              <a:rPr lang="en-US" sz="1200" dirty="0" smtClean="0">
                <a:effectLst/>
                <a:hlinkClick r:id="rId4" action="ppaction://hlinkfile"/>
              </a:rPr>
              <a:t>Criminal Law</a:t>
            </a:r>
            <a:r>
              <a:rPr lang="en-US" sz="1200" dirty="0" smtClean="0">
                <a:effectLst/>
              </a:rPr>
              <a:t> to form a hybrid system. The common-law system is also used in Canada, except in the Province of Quebec, where the French civil-law system prevails.</a:t>
            </a:r>
            <a:endParaRPr lang="en-US" dirty="0"/>
          </a:p>
        </p:txBody>
      </p:sp>
      <p:sp>
        <p:nvSpPr>
          <p:cNvPr id="4" name="Slide Number Placeholder 3"/>
          <p:cNvSpPr>
            <a:spLocks noGrp="1"/>
          </p:cNvSpPr>
          <p:nvPr>
            <p:ph type="sldNum" sz="quarter" idx="10"/>
          </p:nvPr>
        </p:nvSpPr>
        <p:spPr/>
        <p:txBody>
          <a:bodyPr/>
          <a:lstStyle/>
          <a:p>
            <a:fld id="{C37012CF-1DFE-45A5-9003-AD0450136CE3}" type="slidenum">
              <a:rPr lang="en-US" smtClean="0"/>
              <a:t>2</a:t>
            </a:fld>
            <a:endParaRPr lang="en-US" dirty="0"/>
          </a:p>
        </p:txBody>
      </p:sp>
    </p:spTree>
    <p:extLst>
      <p:ext uri="{BB962C8B-B14F-4D97-AF65-F5344CB8AC3E}">
        <p14:creationId xmlns:p14="http://schemas.microsoft.com/office/powerpoint/2010/main" val="7781447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a:t>
            </a:r>
            <a:r>
              <a:rPr lang="en-US" dirty="0" err="1" smtClean="0">
                <a:hlinkClick r:id="rId3" action="ppaction://hlinkfile" tooltip="Corsetmaker"/>
              </a:rPr>
              <a:t>corsetmaker</a:t>
            </a:r>
            <a:r>
              <a:rPr lang="en-US" dirty="0" smtClean="0"/>
              <a:t> by trade, a journalist by profession, and a </a:t>
            </a:r>
            <a:r>
              <a:rPr lang="en-US" dirty="0" smtClean="0">
                <a:hlinkClick r:id="rId4" action="ppaction://hlinkfile" tooltip="Propagandist"/>
              </a:rPr>
              <a:t>propagandist</a:t>
            </a:r>
            <a:r>
              <a:rPr lang="en-US" dirty="0" smtClean="0"/>
              <a:t> by inclination</a:t>
            </a:r>
          </a:p>
          <a:p>
            <a:endParaRPr lang="en-US" dirty="0" smtClean="0"/>
          </a:p>
          <a:p>
            <a:r>
              <a:rPr lang="en-US" dirty="0" smtClean="0"/>
              <a:t>Born</a:t>
            </a:r>
            <a:r>
              <a:rPr lang="en-US" baseline="0" dirty="0" smtClean="0"/>
              <a:t> in England. </a:t>
            </a:r>
            <a:endParaRPr lang="en-US" dirty="0" smtClean="0"/>
          </a:p>
          <a:p>
            <a:r>
              <a:rPr lang="en-US" dirty="0" smtClean="0"/>
              <a:t>Came to US in 1774 to participate in the revolution</a:t>
            </a:r>
          </a:p>
          <a:p>
            <a:r>
              <a:rPr lang="en-US" dirty="0" smtClean="0"/>
              <a:t>Lived</a:t>
            </a:r>
            <a:r>
              <a:rPr lang="en-US" baseline="0" dirty="0" smtClean="0"/>
              <a:t> in France in the 1790’s for the French Revolution. </a:t>
            </a:r>
          </a:p>
          <a:p>
            <a:endParaRPr lang="en-US" baseline="0" dirty="0" smtClean="0"/>
          </a:p>
          <a:p>
            <a:r>
              <a:rPr lang="en-US" baseline="0" dirty="0" smtClean="0"/>
              <a:t>Introduced the concept of a guaranteed minimum income. </a:t>
            </a:r>
          </a:p>
          <a:p>
            <a:endParaRPr lang="en-US" baseline="0" dirty="0" smtClean="0"/>
          </a:p>
          <a:p>
            <a:r>
              <a:rPr lang="en-US" baseline="0" dirty="0" smtClean="0"/>
              <a:t>Common sense was titles plain truth, but a good friend, Benjamin Rush, suggested the title change. </a:t>
            </a:r>
          </a:p>
          <a:p>
            <a:r>
              <a:rPr lang="en-US" baseline="0" dirty="0" smtClean="0"/>
              <a:t>Paine signed it, written by an Englishman. </a:t>
            </a:r>
          </a:p>
          <a:p>
            <a:endParaRPr lang="en-US" baseline="0" dirty="0" smtClean="0"/>
          </a:p>
          <a:p>
            <a:r>
              <a:rPr lang="en-US" baseline="0" dirty="0" smtClean="0"/>
              <a:t>Influenced democratic peace theory, that democracies don’t go to war with each other. </a:t>
            </a:r>
          </a:p>
          <a:p>
            <a:endParaRPr lang="en-US" baseline="0" dirty="0" smtClean="0"/>
          </a:p>
          <a:p>
            <a:r>
              <a:rPr lang="en-US" baseline="0" dirty="0" smtClean="0"/>
              <a:t>Secured 6 million dollar gift and 10 million dollar loan from France to fund </a:t>
            </a:r>
            <a:r>
              <a:rPr lang="en-US" baseline="0" dirty="0" err="1" smtClean="0"/>
              <a:t>american</a:t>
            </a:r>
            <a:r>
              <a:rPr lang="en-US" baseline="0" dirty="0" smtClean="0"/>
              <a:t> revolution. Was given $3000 by us congress. </a:t>
            </a:r>
          </a:p>
          <a:p>
            <a:endParaRPr lang="en-US" baseline="0"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37012CF-1DFE-45A5-9003-AD0450136CE3}" type="slidenum">
              <a:rPr lang="en-US" smtClean="0"/>
              <a:t>15</a:t>
            </a:fld>
            <a:endParaRPr lang="en-US"/>
          </a:p>
        </p:txBody>
      </p:sp>
    </p:spTree>
    <p:extLst>
      <p:ext uri="{BB962C8B-B14F-4D97-AF65-F5344CB8AC3E}">
        <p14:creationId xmlns:p14="http://schemas.microsoft.com/office/powerpoint/2010/main" val="25303403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7012CF-1DFE-45A5-9003-AD0450136CE3}" type="slidenum">
              <a:rPr lang="en-US" smtClean="0"/>
              <a:t>16</a:t>
            </a:fld>
            <a:endParaRPr lang="en-US"/>
          </a:p>
        </p:txBody>
      </p:sp>
    </p:spTree>
    <p:extLst>
      <p:ext uri="{BB962C8B-B14F-4D97-AF65-F5344CB8AC3E}">
        <p14:creationId xmlns:p14="http://schemas.microsoft.com/office/powerpoint/2010/main" val="28841876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37012CF-1DFE-45A5-9003-AD0450136CE3}" type="slidenum">
              <a:rPr lang="en-US" smtClean="0"/>
              <a:t>23</a:t>
            </a:fld>
            <a:endParaRPr lang="en-US"/>
          </a:p>
        </p:txBody>
      </p:sp>
    </p:spTree>
    <p:extLst>
      <p:ext uri="{BB962C8B-B14F-4D97-AF65-F5344CB8AC3E}">
        <p14:creationId xmlns:p14="http://schemas.microsoft.com/office/powerpoint/2010/main" val="26965444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593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24525" indent="-278663" eaLnBrk="0" hangingPunct="0">
              <a:defRPr>
                <a:solidFill>
                  <a:schemeClr val="tx1"/>
                </a:solidFill>
                <a:latin typeface="Arial" pitchFamily="34" charset="0"/>
                <a:cs typeface="Arial" pitchFamily="34" charset="0"/>
              </a:defRPr>
            </a:lvl2pPr>
            <a:lvl3pPr marL="1114654" indent="-222931" eaLnBrk="0" hangingPunct="0">
              <a:defRPr>
                <a:solidFill>
                  <a:schemeClr val="tx1"/>
                </a:solidFill>
                <a:latin typeface="Arial" pitchFamily="34" charset="0"/>
                <a:cs typeface="Arial" pitchFamily="34" charset="0"/>
              </a:defRPr>
            </a:lvl3pPr>
            <a:lvl4pPr marL="1560515" indent="-222931" eaLnBrk="0" hangingPunct="0">
              <a:defRPr>
                <a:solidFill>
                  <a:schemeClr val="tx1"/>
                </a:solidFill>
                <a:latin typeface="Arial" pitchFamily="34" charset="0"/>
                <a:cs typeface="Arial" pitchFamily="34" charset="0"/>
              </a:defRPr>
            </a:lvl4pPr>
            <a:lvl5pPr marL="2006376" indent="-222931" eaLnBrk="0" hangingPunct="0">
              <a:defRPr>
                <a:solidFill>
                  <a:schemeClr val="tx1"/>
                </a:solidFill>
                <a:latin typeface="Arial" pitchFamily="34" charset="0"/>
                <a:cs typeface="Arial" pitchFamily="34" charset="0"/>
              </a:defRPr>
            </a:lvl5pPr>
            <a:lvl6pPr marL="2452238" indent="-222931" eaLnBrk="0" fontAlgn="base" hangingPunct="0">
              <a:spcBef>
                <a:spcPct val="0"/>
              </a:spcBef>
              <a:spcAft>
                <a:spcPct val="0"/>
              </a:spcAft>
              <a:defRPr>
                <a:solidFill>
                  <a:schemeClr val="tx1"/>
                </a:solidFill>
                <a:latin typeface="Arial" pitchFamily="34" charset="0"/>
                <a:cs typeface="Arial" pitchFamily="34" charset="0"/>
              </a:defRPr>
            </a:lvl6pPr>
            <a:lvl7pPr marL="2898099" indent="-222931" eaLnBrk="0" fontAlgn="base" hangingPunct="0">
              <a:spcBef>
                <a:spcPct val="0"/>
              </a:spcBef>
              <a:spcAft>
                <a:spcPct val="0"/>
              </a:spcAft>
              <a:defRPr>
                <a:solidFill>
                  <a:schemeClr val="tx1"/>
                </a:solidFill>
                <a:latin typeface="Arial" pitchFamily="34" charset="0"/>
                <a:cs typeface="Arial" pitchFamily="34" charset="0"/>
              </a:defRPr>
            </a:lvl7pPr>
            <a:lvl8pPr marL="3343961" indent="-222931" eaLnBrk="0" fontAlgn="base" hangingPunct="0">
              <a:spcBef>
                <a:spcPct val="0"/>
              </a:spcBef>
              <a:spcAft>
                <a:spcPct val="0"/>
              </a:spcAft>
              <a:defRPr>
                <a:solidFill>
                  <a:schemeClr val="tx1"/>
                </a:solidFill>
                <a:latin typeface="Arial" pitchFamily="34" charset="0"/>
                <a:cs typeface="Arial" pitchFamily="34" charset="0"/>
              </a:defRPr>
            </a:lvl8pPr>
            <a:lvl9pPr marL="3789822" indent="-22293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69686D09-E2F7-44E4-82D1-F301E3ECC7A0}" type="slidenum">
              <a:rPr lang="en-US" smtClean="0"/>
              <a:pPr eaLnBrk="1" hangingPunct="1"/>
              <a:t>32</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655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cs typeface="Arial" pitchFamily="34" charset="0"/>
              </a:defRPr>
            </a:lvl1pPr>
            <a:lvl2pPr marL="724525" indent="-278663" eaLnBrk="0" hangingPunct="0">
              <a:defRPr>
                <a:solidFill>
                  <a:schemeClr val="tx1"/>
                </a:solidFill>
                <a:latin typeface="Arial" pitchFamily="34" charset="0"/>
                <a:cs typeface="Arial" pitchFamily="34" charset="0"/>
              </a:defRPr>
            </a:lvl2pPr>
            <a:lvl3pPr marL="1114654" indent="-222931" eaLnBrk="0" hangingPunct="0">
              <a:defRPr>
                <a:solidFill>
                  <a:schemeClr val="tx1"/>
                </a:solidFill>
                <a:latin typeface="Arial" pitchFamily="34" charset="0"/>
                <a:cs typeface="Arial" pitchFamily="34" charset="0"/>
              </a:defRPr>
            </a:lvl3pPr>
            <a:lvl4pPr marL="1560515" indent="-222931" eaLnBrk="0" hangingPunct="0">
              <a:defRPr>
                <a:solidFill>
                  <a:schemeClr val="tx1"/>
                </a:solidFill>
                <a:latin typeface="Arial" pitchFamily="34" charset="0"/>
                <a:cs typeface="Arial" pitchFamily="34" charset="0"/>
              </a:defRPr>
            </a:lvl4pPr>
            <a:lvl5pPr marL="2006376" indent="-222931" eaLnBrk="0" hangingPunct="0">
              <a:defRPr>
                <a:solidFill>
                  <a:schemeClr val="tx1"/>
                </a:solidFill>
                <a:latin typeface="Arial" pitchFamily="34" charset="0"/>
                <a:cs typeface="Arial" pitchFamily="34" charset="0"/>
              </a:defRPr>
            </a:lvl5pPr>
            <a:lvl6pPr marL="2452238" indent="-222931" eaLnBrk="0" fontAlgn="base" hangingPunct="0">
              <a:spcBef>
                <a:spcPct val="0"/>
              </a:spcBef>
              <a:spcAft>
                <a:spcPct val="0"/>
              </a:spcAft>
              <a:defRPr>
                <a:solidFill>
                  <a:schemeClr val="tx1"/>
                </a:solidFill>
                <a:latin typeface="Arial" pitchFamily="34" charset="0"/>
                <a:cs typeface="Arial" pitchFamily="34" charset="0"/>
              </a:defRPr>
            </a:lvl6pPr>
            <a:lvl7pPr marL="2898099" indent="-222931" eaLnBrk="0" fontAlgn="base" hangingPunct="0">
              <a:spcBef>
                <a:spcPct val="0"/>
              </a:spcBef>
              <a:spcAft>
                <a:spcPct val="0"/>
              </a:spcAft>
              <a:defRPr>
                <a:solidFill>
                  <a:schemeClr val="tx1"/>
                </a:solidFill>
                <a:latin typeface="Arial" pitchFamily="34" charset="0"/>
                <a:cs typeface="Arial" pitchFamily="34" charset="0"/>
              </a:defRPr>
            </a:lvl7pPr>
            <a:lvl8pPr marL="3343961" indent="-222931" eaLnBrk="0" fontAlgn="base" hangingPunct="0">
              <a:spcBef>
                <a:spcPct val="0"/>
              </a:spcBef>
              <a:spcAft>
                <a:spcPct val="0"/>
              </a:spcAft>
              <a:defRPr>
                <a:solidFill>
                  <a:schemeClr val="tx1"/>
                </a:solidFill>
                <a:latin typeface="Arial" pitchFamily="34" charset="0"/>
                <a:cs typeface="Arial" pitchFamily="34" charset="0"/>
              </a:defRPr>
            </a:lvl8pPr>
            <a:lvl9pPr marL="3789822" indent="-222931"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fld id="{86489CEB-37F9-426C-8D0A-2F1ACD8406F6}" type="slidenum">
              <a:rPr lang="en-US" smtClean="0"/>
              <a:pPr eaLnBrk="1" hangingPunct="1"/>
              <a:t>33</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Known</a:t>
            </a:r>
            <a:r>
              <a:rPr lang="en-US" baseline="0" dirty="0" smtClean="0"/>
              <a:t> as father of classical liberalism</a:t>
            </a:r>
          </a:p>
          <a:p>
            <a:endParaRPr lang="en-US" dirty="0" smtClean="0"/>
          </a:p>
          <a:p>
            <a:r>
              <a:rPr lang="en-US" dirty="0" smtClean="0"/>
              <a:t>These people asked questions. Should you be able to own things? </a:t>
            </a:r>
          </a:p>
          <a:p>
            <a:endParaRPr lang="en-US" baseline="0" dirty="0" smtClean="0"/>
          </a:p>
          <a:p>
            <a:r>
              <a:rPr lang="en-US" dirty="0" smtClean="0"/>
              <a:t>In Chapter V of his </a:t>
            </a:r>
            <a:r>
              <a:rPr lang="en-US" i="1" dirty="0" smtClean="0">
                <a:hlinkClick r:id="rId3" action="ppaction://hlinkfile" tooltip="Two Treatises of Government"/>
              </a:rPr>
              <a:t>Second Treatise</a:t>
            </a:r>
            <a:r>
              <a:rPr lang="en-US" dirty="0" smtClean="0"/>
              <a:t>, Locke argues that the individual ownership of goods and property is justified by the </a:t>
            </a:r>
            <a:r>
              <a:rPr lang="en-US" dirty="0" err="1" smtClean="0"/>
              <a:t>labour</a:t>
            </a:r>
            <a:r>
              <a:rPr lang="en-US" dirty="0" smtClean="0"/>
              <a:t> exerted to produce those goods or </a:t>
            </a:r>
            <a:r>
              <a:rPr lang="en-US" dirty="0" err="1" smtClean="0"/>
              <a:t>utilise</a:t>
            </a:r>
            <a:r>
              <a:rPr lang="en-US" dirty="0" smtClean="0"/>
              <a:t> property to produce goods beneficial to human society</a:t>
            </a:r>
          </a:p>
          <a:p>
            <a:endParaRPr lang="en-US" baseline="0" dirty="0" smtClean="0"/>
          </a:p>
          <a:p>
            <a:r>
              <a:rPr lang="en-US" dirty="0" smtClean="0"/>
              <a:t>Locke, writing his </a:t>
            </a:r>
            <a:r>
              <a:rPr lang="en-US" i="1" dirty="0" smtClean="0"/>
              <a:t>Letters Concerning Toleration</a:t>
            </a:r>
            <a:r>
              <a:rPr lang="en-US" dirty="0" smtClean="0"/>
              <a:t> (1689–92) in the aftermath of the </a:t>
            </a:r>
            <a:r>
              <a:rPr lang="en-US" dirty="0" smtClean="0">
                <a:hlinkClick r:id="rId4" action="ppaction://hlinkfile" tooltip="European wars of religion"/>
              </a:rPr>
              <a:t>European wars of religion</a:t>
            </a:r>
            <a:r>
              <a:rPr lang="en-US" dirty="0" smtClean="0"/>
              <a:t>, formulated a classic reasoning for religious tolerance. Three arguments are central: (1) Earthly judges, the state in particular, and human beings generally, cannot dependably evaluate the truth-claims of competing religious standpoints; (2) Even if they could, enforcing a single "true religion" would not have the desired effect, because belief cannot be compelled by violence; (3) Coercing religious uniformity would lead to more social disorder than allowing diversity</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37012CF-1DFE-45A5-9003-AD0450136CE3}" type="slidenum">
              <a:rPr lang="en-US" smtClean="0"/>
              <a:t>3</a:t>
            </a:fld>
            <a:endParaRPr lang="en-US"/>
          </a:p>
        </p:txBody>
      </p:sp>
    </p:spTree>
    <p:extLst>
      <p:ext uri="{BB962C8B-B14F-4D97-AF65-F5344CB8AC3E}">
        <p14:creationId xmlns:p14="http://schemas.microsoft.com/office/powerpoint/2010/main" val="27158262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ction="ppaction://hlinkfile" tooltip="Benjamin Franklin"/>
              </a:rPr>
              <a:t>Benjamin Franklin</a:t>
            </a:r>
            <a:r>
              <a:rPr lang="en-US" dirty="0" smtClean="0"/>
              <a:t> expressed the concept when he wrote, "In free governments, the rulers are the servants and the people their superiors and sovereigns.“</a:t>
            </a:r>
          </a:p>
          <a:p>
            <a:endParaRPr lang="en-US" dirty="0" smtClean="0"/>
          </a:p>
          <a:p>
            <a:r>
              <a:rPr lang="en-US" dirty="0" smtClean="0"/>
              <a:t>Hobbes, Locke, and Rousseau</a:t>
            </a:r>
            <a:r>
              <a:rPr lang="en-US" baseline="0" dirty="0" smtClean="0"/>
              <a:t> all had ideas about popular sovereignty.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37012CF-1DFE-45A5-9003-AD0450136CE3}" type="slidenum">
              <a:rPr lang="en-US" smtClean="0"/>
              <a:t>4</a:t>
            </a:fld>
            <a:endParaRPr lang="en-US" dirty="0"/>
          </a:p>
        </p:txBody>
      </p:sp>
    </p:spTree>
    <p:extLst>
      <p:ext uri="{BB962C8B-B14F-4D97-AF65-F5344CB8AC3E}">
        <p14:creationId xmlns:p14="http://schemas.microsoft.com/office/powerpoint/2010/main" val="1511694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 divided French in to 3 classes, monarchy, aristocracy,</a:t>
            </a:r>
            <a:r>
              <a:rPr lang="en-US" baseline="0" dirty="0" smtClean="0"/>
              <a:t> and commons. This was radical because it eliminated the 3 estates structure in France. </a:t>
            </a:r>
          </a:p>
          <a:p>
            <a:endParaRPr lang="en-US" baseline="0" dirty="0" smtClean="0"/>
          </a:p>
          <a:p>
            <a:r>
              <a:rPr lang="en-US" baseline="0" dirty="0" smtClean="0"/>
              <a:t>He said that a woman could be the head of a state, but not the head of a family. </a:t>
            </a:r>
          </a:p>
          <a:p>
            <a:endParaRPr lang="en-US" baseline="0" dirty="0" smtClean="0"/>
          </a:p>
          <a:p>
            <a:r>
              <a:rPr lang="en-US" baseline="0" dirty="0" smtClean="0"/>
              <a:t>Theorized that certain areas have ideal climates. Hot areas are too hot tempered, while northern countries are too icy or stiff. </a:t>
            </a:r>
            <a:endParaRPr lang="en-US" dirty="0" smtClean="0"/>
          </a:p>
          <a:p>
            <a:endParaRPr lang="en-US" dirty="0" smtClean="0"/>
          </a:p>
          <a:p>
            <a:r>
              <a:rPr lang="en-US" dirty="0" smtClean="0"/>
              <a:t>In discussing the transition from the Republic to the Empire, he suggested that if Caesar and Pompey had not worked to usurp the government of the Republic, other men would have risen in their place. The cause was not the ambition of Caesar or Pompey, but the ambition of man.</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37012CF-1DFE-45A5-9003-AD0450136CE3}" type="slidenum">
              <a:rPr lang="en-US" smtClean="0"/>
              <a:t>5</a:t>
            </a:fld>
            <a:endParaRPr lang="en-US"/>
          </a:p>
        </p:txBody>
      </p:sp>
    </p:spTree>
    <p:extLst>
      <p:ext uri="{BB962C8B-B14F-4D97-AF65-F5344CB8AC3E}">
        <p14:creationId xmlns:p14="http://schemas.microsoft.com/office/powerpoint/2010/main" val="330095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Head of state is</a:t>
            </a:r>
            <a:r>
              <a:rPr lang="en-US" baseline="0" dirty="0" smtClean="0"/>
              <a:t> not a monarch</a:t>
            </a:r>
          </a:p>
          <a:p>
            <a:endParaRPr lang="en-US" baseline="0" dirty="0" smtClean="0"/>
          </a:p>
          <a:p>
            <a:r>
              <a:rPr lang="en-US" baseline="0" dirty="0" smtClean="0"/>
              <a:t>Backed by a constitution and popular suffrage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37012CF-1DFE-45A5-9003-AD0450136CE3}" type="slidenum">
              <a:rPr lang="en-US" smtClean="0"/>
              <a:t>6</a:t>
            </a:fld>
            <a:endParaRPr lang="en-US"/>
          </a:p>
        </p:txBody>
      </p:sp>
    </p:spTree>
    <p:extLst>
      <p:ext uri="{BB962C8B-B14F-4D97-AF65-F5344CB8AC3E}">
        <p14:creationId xmlns:p14="http://schemas.microsoft.com/office/powerpoint/2010/main" val="36177563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Plato advocated</a:t>
            </a:r>
            <a:r>
              <a:rPr lang="en-US" baseline="0" dirty="0" smtClean="0"/>
              <a:t> a benevolent monarchy, rule by the best of men. </a:t>
            </a:r>
            <a:endParaRPr lang="en-US" dirty="0"/>
          </a:p>
        </p:txBody>
      </p:sp>
      <p:sp>
        <p:nvSpPr>
          <p:cNvPr id="4" name="Slide Number Placeholder 3"/>
          <p:cNvSpPr>
            <a:spLocks noGrp="1"/>
          </p:cNvSpPr>
          <p:nvPr>
            <p:ph type="sldNum" sz="quarter" idx="10"/>
          </p:nvPr>
        </p:nvSpPr>
        <p:spPr/>
        <p:txBody>
          <a:bodyPr/>
          <a:lstStyle/>
          <a:p>
            <a:fld id="{C37012CF-1DFE-45A5-9003-AD0450136CE3}" type="slidenum">
              <a:rPr lang="en-US" smtClean="0"/>
              <a:t>8</a:t>
            </a:fld>
            <a:endParaRPr lang="en-US" dirty="0"/>
          </a:p>
        </p:txBody>
      </p:sp>
    </p:spTree>
    <p:extLst>
      <p:ext uri="{BB962C8B-B14F-4D97-AF65-F5344CB8AC3E}">
        <p14:creationId xmlns:p14="http://schemas.microsoft.com/office/powerpoint/2010/main" val="2397388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effectLst/>
              </a:rPr>
              <a:t>A copy of the Magna Carta signed by King Edward I in 1297 currently resides within a helium-filled casement at the National Archives Building in Washington. But the </a:t>
            </a:r>
            <a:r>
              <a:rPr lang="en-US" dirty="0" err="1" smtClean="0">
                <a:effectLst/>
                <a:hlinkClick r:id="rId3" action="ppaction://hlinkfile"/>
              </a:rPr>
              <a:t>medieval</a:t>
            </a:r>
            <a:r>
              <a:rPr lang="en-US" dirty="0" err="1" smtClean="0">
                <a:effectLst/>
              </a:rPr>
              <a:t>document</a:t>
            </a:r>
            <a:r>
              <a:rPr lang="en-US" dirty="0" smtClean="0">
                <a:effectLst/>
              </a:rPr>
              <a:t> is scheduled for a temporary removal in 2011 so it can be re-measured for a new case filled with argon.</a:t>
            </a:r>
          </a:p>
          <a:p>
            <a:endParaRPr lang="en-US" dirty="0" smtClean="0">
              <a:effectLst/>
            </a:endParaRPr>
          </a:p>
          <a:p>
            <a:r>
              <a:rPr lang="en-US" dirty="0" smtClean="0"/>
              <a:t>Magna Carta was the first document forced onto an </a:t>
            </a:r>
            <a:r>
              <a:rPr lang="en-US" dirty="0" smtClean="0">
                <a:hlinkClick r:id="rId4" action="ppaction://hlinkfile" tooltip="List of English monarchs"/>
              </a:rPr>
              <a:t>English King</a:t>
            </a:r>
            <a:r>
              <a:rPr lang="en-US" dirty="0" smtClean="0"/>
              <a:t> by a group of his subjects, the </a:t>
            </a:r>
            <a:r>
              <a:rPr lang="en-US" dirty="0" smtClean="0">
                <a:hlinkClick r:id="rId5" action="ppaction://hlinkfile" tooltip="English feudal barony"/>
              </a:rPr>
              <a:t>feudal barons</a:t>
            </a:r>
            <a:r>
              <a:rPr lang="en-US" dirty="0" smtClean="0"/>
              <a:t>, in an attempt to limit his powers by law and protect their privileges. It was preceded and directly influenced by the </a:t>
            </a:r>
            <a:r>
              <a:rPr lang="en-US" dirty="0" smtClean="0">
                <a:hlinkClick r:id="rId6" action="ppaction://hlinkfile" tooltip="Charter of Liberties"/>
              </a:rPr>
              <a:t>Charter of Liberties</a:t>
            </a:r>
            <a:r>
              <a:rPr lang="en-US" dirty="0" smtClean="0"/>
              <a:t> in 1100, in which King </a:t>
            </a:r>
            <a:r>
              <a:rPr lang="en-US" dirty="0" smtClean="0">
                <a:hlinkClick r:id="rId7" action="ppaction://hlinkfile" tooltip="Henry I of England"/>
              </a:rPr>
              <a:t>Henry I</a:t>
            </a:r>
            <a:r>
              <a:rPr lang="en-US" dirty="0" smtClean="0"/>
              <a:t> had specified particular areas wherein his powers would be limited.</a:t>
            </a:r>
            <a:endParaRPr lang="en-US" dirty="0"/>
          </a:p>
        </p:txBody>
      </p:sp>
      <p:sp>
        <p:nvSpPr>
          <p:cNvPr id="4" name="Slide Number Placeholder 3"/>
          <p:cNvSpPr>
            <a:spLocks noGrp="1"/>
          </p:cNvSpPr>
          <p:nvPr>
            <p:ph type="sldNum" sz="quarter" idx="10"/>
          </p:nvPr>
        </p:nvSpPr>
        <p:spPr/>
        <p:txBody>
          <a:bodyPr/>
          <a:lstStyle/>
          <a:p>
            <a:fld id="{C37012CF-1DFE-45A5-9003-AD0450136CE3}" type="slidenum">
              <a:rPr lang="en-US" smtClean="0"/>
              <a:t>10</a:t>
            </a:fld>
            <a:endParaRPr lang="en-US"/>
          </a:p>
        </p:txBody>
      </p:sp>
    </p:spTree>
    <p:extLst>
      <p:ext uri="{BB962C8B-B14F-4D97-AF65-F5344CB8AC3E}">
        <p14:creationId xmlns:p14="http://schemas.microsoft.com/office/powerpoint/2010/main" val="1260930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8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809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fld id="{3FB62DE7-3097-4ED8-9523-E692FA5C02E3}" type="slidenum">
              <a:rPr lang="en-US" smtClean="0"/>
              <a:pPr eaLnBrk="1" hangingPunct="1"/>
              <a:t>12</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House was established by the </a:t>
            </a:r>
            <a:r>
              <a:rPr lang="en-US" dirty="0" smtClean="0">
                <a:hlinkClick r:id="rId3" action="ppaction://hlinkfile" tooltip="Virginia Company"/>
              </a:rPr>
              <a:t>Virginia Company</a:t>
            </a:r>
            <a:r>
              <a:rPr lang="en-US" dirty="0" smtClean="0"/>
              <a:t>, who created the body as part of an effort to encourage English craftsmen to settle in North America and to make conditions in the colony more agreeable for its current inhabitants </a:t>
            </a:r>
            <a:r>
              <a:rPr lang="en-US" baseline="30000" dirty="0" smtClean="0">
                <a:hlinkClick r:id="" action="ppaction://hlinkfile"/>
              </a:rPr>
              <a:t>[2]</a:t>
            </a:r>
            <a:r>
              <a:rPr lang="en-US" dirty="0" smtClean="0"/>
              <a:t>. Its first meeting was held in </a:t>
            </a:r>
            <a:r>
              <a:rPr lang="en-US" dirty="0" smtClean="0">
                <a:hlinkClick r:id="rId4" action="ppaction://hlinkfile" tooltip="Jamestown, Virginia"/>
              </a:rPr>
              <a:t>Jamestown, Virginia</a:t>
            </a:r>
            <a:r>
              <a:rPr lang="en-US" dirty="0" smtClean="0"/>
              <a:t>, on July 30, 1619.</a:t>
            </a:r>
            <a:r>
              <a:rPr lang="en-US" baseline="30000" dirty="0" smtClean="0">
                <a:hlinkClick r:id="" action="ppaction://hlinkfile"/>
              </a:rPr>
              <a:t>[3]</a:t>
            </a:r>
            <a:endParaRPr lang="en-US" baseline="30000" dirty="0" smtClean="0"/>
          </a:p>
          <a:p>
            <a:endParaRPr lang="en-US" baseline="30000" dirty="0" smtClean="0"/>
          </a:p>
          <a:p>
            <a:r>
              <a:rPr lang="en-US" dirty="0" smtClean="0"/>
              <a:t>In the 1610s, the </a:t>
            </a:r>
            <a:r>
              <a:rPr lang="en-US" dirty="0" smtClean="0">
                <a:hlinkClick r:id="rId5" action="ppaction://hlinkfile" tooltip="Virginia Company of London"/>
              </a:rPr>
              <a:t>Virginia Company of London</a:t>
            </a:r>
            <a:r>
              <a:rPr lang="en-US" dirty="0" smtClean="0"/>
              <a:t> ended monopoly on land ownership, believing that the colonists would display greater initiative if they could gain ownership of land. The institution of the </a:t>
            </a:r>
            <a:r>
              <a:rPr lang="en-US" dirty="0" err="1" smtClean="0"/>
              <a:t>headright</a:t>
            </a:r>
            <a:r>
              <a:rPr lang="en-US" dirty="0" smtClean="0"/>
              <a:t> system gave 50 acres to each adventurer accompanying a colonist to Virginia.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C37012CF-1DFE-45A5-9003-AD0450136CE3}" type="slidenum">
              <a:rPr lang="en-US" smtClean="0"/>
              <a:t>13</a:t>
            </a:fld>
            <a:endParaRPr lang="en-US"/>
          </a:p>
        </p:txBody>
      </p:sp>
    </p:spTree>
    <p:extLst>
      <p:ext uri="{BB962C8B-B14F-4D97-AF65-F5344CB8AC3E}">
        <p14:creationId xmlns:p14="http://schemas.microsoft.com/office/powerpoint/2010/main" val="1889479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5EC064-EE12-4AFB-895A-C8DBA474D437}" type="datetimeFigureOut">
              <a:rPr lang="en-US" smtClean="0"/>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57C20-0CED-429F-BFBE-42F022346615}" type="slidenum">
              <a:rPr lang="en-US" smtClean="0"/>
              <a:t>‹#›</a:t>
            </a:fld>
            <a:endParaRPr lang="en-US"/>
          </a:p>
        </p:txBody>
      </p:sp>
    </p:spTree>
    <p:extLst>
      <p:ext uri="{BB962C8B-B14F-4D97-AF65-F5344CB8AC3E}">
        <p14:creationId xmlns:p14="http://schemas.microsoft.com/office/powerpoint/2010/main" val="38438562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5EC064-EE12-4AFB-895A-C8DBA474D437}" type="datetimeFigureOut">
              <a:rPr lang="en-US" smtClean="0"/>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57C20-0CED-429F-BFBE-42F022346615}" type="slidenum">
              <a:rPr lang="en-US" smtClean="0"/>
              <a:t>‹#›</a:t>
            </a:fld>
            <a:endParaRPr lang="en-US"/>
          </a:p>
        </p:txBody>
      </p:sp>
    </p:spTree>
    <p:extLst>
      <p:ext uri="{BB962C8B-B14F-4D97-AF65-F5344CB8AC3E}">
        <p14:creationId xmlns:p14="http://schemas.microsoft.com/office/powerpoint/2010/main" val="2879573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5EC064-EE12-4AFB-895A-C8DBA474D437}" type="datetimeFigureOut">
              <a:rPr lang="en-US" smtClean="0"/>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57C20-0CED-429F-BFBE-42F022346615}" type="slidenum">
              <a:rPr lang="en-US" smtClean="0"/>
              <a:t>‹#›</a:t>
            </a:fld>
            <a:endParaRPr lang="en-US"/>
          </a:p>
        </p:txBody>
      </p:sp>
    </p:spTree>
    <p:extLst>
      <p:ext uri="{BB962C8B-B14F-4D97-AF65-F5344CB8AC3E}">
        <p14:creationId xmlns:p14="http://schemas.microsoft.com/office/powerpoint/2010/main" val="38828750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Media">
  <p:cSld name="Title, Text and Media Clip">
    <p:spTree>
      <p:nvGrpSpPr>
        <p:cNvPr id="1" name=""/>
        <p:cNvGrpSpPr/>
        <p:nvPr/>
      </p:nvGrpSpPr>
      <p:grpSpPr>
        <a:xfrm>
          <a:off x="0" y="0"/>
          <a:ext cx="0" cy="0"/>
          <a:chOff x="0" y="0"/>
          <a:chExt cx="0" cy="0"/>
        </a:xfrm>
      </p:grpSpPr>
      <p:sp>
        <p:nvSpPr>
          <p:cNvPr id="2" name="Title 1"/>
          <p:cNvSpPr>
            <a:spLocks noGrp="1"/>
          </p:cNvSpPr>
          <p:nvPr>
            <p:ph type="title"/>
          </p:nvPr>
        </p:nvSpPr>
        <p:spPr>
          <a:xfrm>
            <a:off x="195263" y="228600"/>
            <a:ext cx="8015287" cy="914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600200"/>
            <a:ext cx="38862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Media Placeholder 3"/>
          <p:cNvSpPr>
            <a:spLocks noGrp="1"/>
          </p:cNvSpPr>
          <p:nvPr>
            <p:ph type="media" sz="half" idx="2"/>
          </p:nvPr>
        </p:nvSpPr>
        <p:spPr>
          <a:xfrm>
            <a:off x="4648200" y="1600200"/>
            <a:ext cx="3886200" cy="4419600"/>
          </a:xfrm>
        </p:spPr>
        <p:txBody>
          <a:bodyPr rtlCol="0">
            <a:normAutofit/>
          </a:bodyPr>
          <a:lstStyle/>
          <a:p>
            <a:pPr lvl="0"/>
            <a:endParaRPr lang="en-US" noProof="0" smtClean="0"/>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E4AE71D-997F-480F-B75E-538D1B4E367A}" type="slidenum">
              <a:rPr lang="en-US"/>
              <a:pPr>
                <a:defRPr/>
              </a:pPr>
              <a:t>‹#›</a:t>
            </a:fld>
            <a:endParaRPr lang="en-US"/>
          </a:p>
        </p:txBody>
      </p:sp>
    </p:spTree>
    <p:extLst>
      <p:ext uri="{BB962C8B-B14F-4D97-AF65-F5344CB8AC3E}">
        <p14:creationId xmlns:p14="http://schemas.microsoft.com/office/powerpoint/2010/main" val="23864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5EC064-EE12-4AFB-895A-C8DBA474D437}" type="datetimeFigureOut">
              <a:rPr lang="en-US" smtClean="0"/>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57C20-0CED-429F-BFBE-42F022346615}" type="slidenum">
              <a:rPr lang="en-US" smtClean="0"/>
              <a:t>‹#›</a:t>
            </a:fld>
            <a:endParaRPr lang="en-US"/>
          </a:p>
        </p:txBody>
      </p:sp>
    </p:spTree>
    <p:extLst>
      <p:ext uri="{BB962C8B-B14F-4D97-AF65-F5344CB8AC3E}">
        <p14:creationId xmlns:p14="http://schemas.microsoft.com/office/powerpoint/2010/main" val="255333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5EC064-EE12-4AFB-895A-C8DBA474D437}" type="datetimeFigureOut">
              <a:rPr lang="en-US" smtClean="0"/>
              <a:t>10/17/2012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57C20-0CED-429F-BFBE-42F022346615}" type="slidenum">
              <a:rPr lang="en-US" smtClean="0"/>
              <a:t>‹#›</a:t>
            </a:fld>
            <a:endParaRPr lang="en-US"/>
          </a:p>
        </p:txBody>
      </p:sp>
    </p:spTree>
    <p:extLst>
      <p:ext uri="{BB962C8B-B14F-4D97-AF65-F5344CB8AC3E}">
        <p14:creationId xmlns:p14="http://schemas.microsoft.com/office/powerpoint/2010/main" val="3063755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5EC064-EE12-4AFB-895A-C8DBA474D437}" type="datetimeFigureOut">
              <a:rPr lang="en-US" smtClean="0"/>
              <a:t>10/17/2012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257C20-0CED-429F-BFBE-42F022346615}" type="slidenum">
              <a:rPr lang="en-US" smtClean="0"/>
              <a:t>‹#›</a:t>
            </a:fld>
            <a:endParaRPr lang="en-US"/>
          </a:p>
        </p:txBody>
      </p:sp>
    </p:spTree>
    <p:extLst>
      <p:ext uri="{BB962C8B-B14F-4D97-AF65-F5344CB8AC3E}">
        <p14:creationId xmlns:p14="http://schemas.microsoft.com/office/powerpoint/2010/main" val="724313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5EC064-EE12-4AFB-895A-C8DBA474D437}" type="datetimeFigureOut">
              <a:rPr lang="en-US" smtClean="0"/>
              <a:t>10/17/2012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257C20-0CED-429F-BFBE-42F022346615}" type="slidenum">
              <a:rPr lang="en-US" smtClean="0"/>
              <a:t>‹#›</a:t>
            </a:fld>
            <a:endParaRPr lang="en-US"/>
          </a:p>
        </p:txBody>
      </p:sp>
    </p:spTree>
    <p:extLst>
      <p:ext uri="{BB962C8B-B14F-4D97-AF65-F5344CB8AC3E}">
        <p14:creationId xmlns:p14="http://schemas.microsoft.com/office/powerpoint/2010/main" val="2007364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5EC064-EE12-4AFB-895A-C8DBA474D437}" type="datetimeFigureOut">
              <a:rPr lang="en-US" smtClean="0"/>
              <a:t>10/17/2012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257C20-0CED-429F-BFBE-42F022346615}" type="slidenum">
              <a:rPr lang="en-US" smtClean="0"/>
              <a:t>‹#›</a:t>
            </a:fld>
            <a:endParaRPr lang="en-US"/>
          </a:p>
        </p:txBody>
      </p:sp>
    </p:spTree>
    <p:extLst>
      <p:ext uri="{BB962C8B-B14F-4D97-AF65-F5344CB8AC3E}">
        <p14:creationId xmlns:p14="http://schemas.microsoft.com/office/powerpoint/2010/main" val="1973121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5EC064-EE12-4AFB-895A-C8DBA474D437}" type="datetimeFigureOut">
              <a:rPr lang="en-US" smtClean="0"/>
              <a:t>10/17/2012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257C20-0CED-429F-BFBE-42F022346615}" type="slidenum">
              <a:rPr lang="en-US" smtClean="0"/>
              <a:t>‹#›</a:t>
            </a:fld>
            <a:endParaRPr lang="en-US"/>
          </a:p>
        </p:txBody>
      </p:sp>
    </p:spTree>
    <p:extLst>
      <p:ext uri="{BB962C8B-B14F-4D97-AF65-F5344CB8AC3E}">
        <p14:creationId xmlns:p14="http://schemas.microsoft.com/office/powerpoint/2010/main" val="2964524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5EC064-EE12-4AFB-895A-C8DBA474D437}" type="datetimeFigureOut">
              <a:rPr lang="en-US" smtClean="0"/>
              <a:t>10/17/2012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257C20-0CED-429F-BFBE-42F022346615}" type="slidenum">
              <a:rPr lang="en-US" smtClean="0"/>
              <a:t>‹#›</a:t>
            </a:fld>
            <a:endParaRPr lang="en-US"/>
          </a:p>
        </p:txBody>
      </p:sp>
    </p:spTree>
    <p:extLst>
      <p:ext uri="{BB962C8B-B14F-4D97-AF65-F5344CB8AC3E}">
        <p14:creationId xmlns:p14="http://schemas.microsoft.com/office/powerpoint/2010/main" val="710993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5EC064-EE12-4AFB-895A-C8DBA474D437}" type="datetimeFigureOut">
              <a:rPr lang="en-US" smtClean="0"/>
              <a:t>10/17/2012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257C20-0CED-429F-BFBE-42F022346615}" type="slidenum">
              <a:rPr lang="en-US" smtClean="0"/>
              <a:t>‹#›</a:t>
            </a:fld>
            <a:endParaRPr lang="en-US"/>
          </a:p>
        </p:txBody>
      </p:sp>
    </p:spTree>
    <p:extLst>
      <p:ext uri="{BB962C8B-B14F-4D97-AF65-F5344CB8AC3E}">
        <p14:creationId xmlns:p14="http://schemas.microsoft.com/office/powerpoint/2010/main" val="33734007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5EC064-EE12-4AFB-895A-C8DBA474D437}" type="datetimeFigureOut">
              <a:rPr lang="en-US" smtClean="0"/>
              <a:t>10/17/2012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257C20-0CED-429F-BFBE-42F022346615}" type="slidenum">
              <a:rPr lang="en-US" smtClean="0"/>
              <a:t>‹#›</a:t>
            </a:fld>
            <a:endParaRPr lang="en-US"/>
          </a:p>
        </p:txBody>
      </p:sp>
    </p:spTree>
    <p:extLst>
      <p:ext uri="{BB962C8B-B14F-4D97-AF65-F5344CB8AC3E}">
        <p14:creationId xmlns:p14="http://schemas.microsoft.com/office/powerpoint/2010/main" val="42408799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hyperlink" Target="http://en.wikipedia.org/wiki/File:Thomas_Paine.jpg"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22.jpeg"/></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hyperlink" Target="http://en.wikipedia.org/wiki/File:Scene_at_the_Signing_of_the_Constitution_of_the_United_States.png"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31.png"/><Relationship Id="rId5" Type="http://schemas.openxmlformats.org/officeDocument/2006/relationships/hyperlink" Target="../../American%20History/Unit%203%20-%20Road%20to%20Revolution/Independence%20Images/Videos.%20%20Blows%20Must%20Decide/C.%20%20%20The_Continental_Congress_Meets.asf" TargetMode="External"/><Relationship Id="rId4" Type="http://schemas.openxmlformats.org/officeDocument/2006/relationships/image" Target="../media/image3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hyperlink" Target="http://en.wikipedia.org/wiki/Rhode_Island" TargetMode="Externa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2.xml"/><Relationship Id="rId5" Type="http://schemas.openxmlformats.org/officeDocument/2006/relationships/hyperlink" Target="http://videoservicesondemand/?a=79143&amp;ch=2" TargetMode="External"/><Relationship Id="rId4" Type="http://schemas.openxmlformats.org/officeDocument/2006/relationships/image" Target="../media/image35.png"/></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2.xml"/><Relationship Id="rId6" Type="http://schemas.openxmlformats.org/officeDocument/2006/relationships/image" Target="../media/image36.jpeg"/><Relationship Id="rId5" Type="http://schemas.openxmlformats.org/officeDocument/2006/relationships/hyperlink" Target="http://videoservicesondemand/?a=3164&amp;s=00:13:36:06&amp;e=00:14:47:00" TargetMode="External"/><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File:John_Locke_by_Herman_Verelst.png"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hyperlink" Target="http://videoservicesondemand/?a=79143&amp;s=00:19:27:07&amp;e=00:20:45:04" TargetMode="External"/><Relationship Id="rId2" Type="http://schemas.openxmlformats.org/officeDocument/2006/relationships/image" Target="../media/image33.png"/><Relationship Id="rId1" Type="http://schemas.openxmlformats.org/officeDocument/2006/relationships/slideLayout" Target="../slideLayouts/slideLayout12.xml"/><Relationship Id="rId6" Type="http://schemas.openxmlformats.org/officeDocument/2006/relationships/hyperlink" Target="http://videoservicesondemand/?a=79143&amp;s=00:18:09:00&amp;e=00:19:27:00" TargetMode="External"/><Relationship Id="rId5" Type="http://schemas.openxmlformats.org/officeDocument/2006/relationships/image" Target="../media/image38.jpeg"/><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File:Charles_Montesquieu.jpg"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9.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1: Foundations of American Government</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4570494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p:txBody>
          <a:bodyPr/>
          <a:lstStyle/>
          <a:p>
            <a:pPr eaLnBrk="1" hangingPunct="1"/>
            <a:r>
              <a:rPr lang="en-US" dirty="0" smtClean="0"/>
              <a:t>Magna Carta</a:t>
            </a:r>
          </a:p>
        </p:txBody>
      </p:sp>
      <p:sp>
        <p:nvSpPr>
          <p:cNvPr id="50179" name="Text Placeholder 2"/>
          <p:cNvSpPr>
            <a:spLocks noGrp="1"/>
          </p:cNvSpPr>
          <p:nvPr>
            <p:ph type="body" sz="half" idx="1"/>
          </p:nvPr>
        </p:nvSpPr>
        <p:spPr/>
        <p:txBody>
          <a:bodyPr/>
          <a:lstStyle/>
          <a:p>
            <a:pPr eaLnBrk="1" hangingPunct="1"/>
            <a:r>
              <a:rPr lang="en-US" smtClean="0"/>
              <a:t>1215 First limit on King’s power</a:t>
            </a:r>
          </a:p>
          <a:p>
            <a:pPr eaLnBrk="1" hangingPunct="1"/>
            <a:r>
              <a:rPr lang="en-US" smtClean="0"/>
              <a:t>Created a parliament as a law making body. </a:t>
            </a:r>
          </a:p>
          <a:p>
            <a:pPr eaLnBrk="1" hangingPunct="1"/>
            <a:r>
              <a:rPr lang="en-US" smtClean="0"/>
              <a:t>Parliament controls the $$$</a:t>
            </a:r>
          </a:p>
        </p:txBody>
      </p:sp>
      <p:pic>
        <p:nvPicPr>
          <p:cNvPr id="25602" name="Picture 2" descr="http://t2.gstatic.com/images?q=tbn:ANd9GcQp_W9UBiP2XrSEPR5EwluRnGD_tFYbQzV3zOtvnFkOkpR-ni-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828800"/>
            <a:ext cx="4379492" cy="32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7202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wipe(down)">
                                      <p:cBhvr>
                                        <p:cTn id="7" dur="500"/>
                                        <p:tgtEl>
                                          <p:spTgt spid="50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Mayflower Compact</a:t>
            </a:r>
            <a:endParaRPr lang="en-US" dirty="0"/>
          </a:p>
        </p:txBody>
      </p:sp>
      <p:sp>
        <p:nvSpPr>
          <p:cNvPr id="3" name="Text Placeholder 2"/>
          <p:cNvSpPr>
            <a:spLocks noGrp="1"/>
          </p:cNvSpPr>
          <p:nvPr>
            <p:ph type="body" sz="half" idx="1"/>
          </p:nvPr>
        </p:nvSpPr>
        <p:spPr/>
        <p:txBody>
          <a:bodyPr>
            <a:normAutofit fontScale="92500" lnSpcReduction="20000"/>
          </a:bodyPr>
          <a:lstStyle/>
          <a:p>
            <a:r>
              <a:rPr lang="en-US" dirty="0" smtClean="0">
                <a:effectLst>
                  <a:outerShdw blurRad="38100" dist="38100" dir="2700000" algn="tl">
                    <a:srgbClr val="C0C0C0"/>
                  </a:outerShdw>
                </a:effectLst>
                <a:latin typeface="Arial" charset="0"/>
              </a:rPr>
              <a:t>Before arriving on the shore, an agreement was made to follow the orders of elected leaders.   Government should operate by consensus and remain loyal to the crown.</a:t>
            </a:r>
          </a:p>
          <a:p>
            <a:endParaRPr lang="en-US" dirty="0"/>
          </a:p>
        </p:txBody>
      </p:sp>
      <p:pic>
        <p:nvPicPr>
          <p:cNvPr id="296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1029" y="1905000"/>
            <a:ext cx="4477368" cy="3276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5351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normAutofit fontScale="90000"/>
          </a:bodyPr>
          <a:lstStyle/>
          <a:p>
            <a:pPr eaLnBrk="1" hangingPunct="1"/>
            <a:r>
              <a:rPr lang="en-US" u="sng" smtClean="0"/>
              <a:t>Mayflower Compact</a:t>
            </a:r>
            <a:br>
              <a:rPr lang="en-US" u="sng" smtClean="0"/>
            </a:br>
            <a:endParaRPr lang="en-US" smtClean="0"/>
          </a:p>
        </p:txBody>
      </p:sp>
      <p:sp>
        <p:nvSpPr>
          <p:cNvPr id="4" name="Text Box 4"/>
          <p:cNvSpPr txBox="1">
            <a:spLocks noGrp="1" noChangeArrowheads="1"/>
          </p:cNvSpPr>
          <p:nvPr>
            <p:ph idx="1"/>
          </p:nvPr>
        </p:nvSpPr>
        <p:spPr>
          <a:xfrm>
            <a:off x="457200" y="1143000"/>
            <a:ext cx="8229600" cy="2678113"/>
          </a:xfrm>
        </p:spPr>
        <p:txBody>
          <a:bodyPr>
            <a:spAutoFit/>
          </a:bodyPr>
          <a:lstStyle/>
          <a:p>
            <a:pPr eaLnBrk="1" hangingPunct="1">
              <a:buFont typeface="Arial" charset="0"/>
              <a:buNone/>
              <a:defRPr/>
            </a:pPr>
            <a:endParaRPr lang="en-US" sz="2400" u="sng" dirty="0"/>
          </a:p>
          <a:p>
            <a:pPr eaLnBrk="1" hangingPunct="1">
              <a:buFont typeface="Arial" charset="0"/>
              <a:buNone/>
              <a:defRPr/>
            </a:pPr>
            <a:r>
              <a:rPr lang="en-US" sz="2400" b="1" dirty="0" smtClean="0">
                <a:solidFill>
                  <a:srgbClr val="0000CC"/>
                </a:solidFill>
              </a:rPr>
              <a:t>Compact </a:t>
            </a:r>
            <a:r>
              <a:rPr lang="en-US" sz="2400" b="1" dirty="0">
                <a:solidFill>
                  <a:srgbClr val="0000CC"/>
                </a:solidFill>
              </a:rPr>
              <a:t>Pledges</a:t>
            </a:r>
          </a:p>
          <a:p>
            <a:pPr eaLnBrk="1" hangingPunct="1">
              <a:buFont typeface="Arial" charset="0"/>
              <a:buNone/>
              <a:defRPr/>
            </a:pPr>
            <a:r>
              <a:rPr lang="en-US" sz="2400" dirty="0" smtClean="0"/>
              <a:t>1</a:t>
            </a:r>
            <a:r>
              <a:rPr lang="en-US" sz="2400" dirty="0"/>
              <a:t>.   </a:t>
            </a:r>
            <a:r>
              <a:rPr lang="en-US" sz="2400" dirty="0" smtClean="0"/>
              <a:t>Loyal to </a:t>
            </a:r>
            <a:r>
              <a:rPr lang="en-US" sz="2400" dirty="0" smtClean="0">
                <a:solidFill>
                  <a:srgbClr val="0000CC"/>
                </a:solidFill>
              </a:rPr>
              <a:t>God</a:t>
            </a:r>
            <a:endParaRPr lang="en-US" sz="2400" dirty="0">
              <a:solidFill>
                <a:srgbClr val="0000CC"/>
              </a:solidFill>
            </a:endParaRPr>
          </a:p>
          <a:p>
            <a:pPr eaLnBrk="1" hangingPunct="1">
              <a:buFont typeface="Arial" charset="0"/>
              <a:buNone/>
              <a:defRPr/>
            </a:pPr>
            <a:r>
              <a:rPr lang="en-US" sz="2400" dirty="0" smtClean="0"/>
              <a:t>2</a:t>
            </a:r>
            <a:r>
              <a:rPr lang="en-US" sz="2400" dirty="0"/>
              <a:t>.   </a:t>
            </a:r>
            <a:r>
              <a:rPr lang="en-US" sz="2400" dirty="0" smtClean="0"/>
              <a:t>Subjects </a:t>
            </a:r>
            <a:r>
              <a:rPr lang="en-US" sz="2400" dirty="0"/>
              <a:t>of the </a:t>
            </a:r>
            <a:r>
              <a:rPr lang="en-US" sz="2400" dirty="0">
                <a:solidFill>
                  <a:srgbClr val="0000CC"/>
                </a:solidFill>
              </a:rPr>
              <a:t>King</a:t>
            </a:r>
            <a:r>
              <a:rPr lang="en-US" sz="2400" dirty="0"/>
              <a:t>.</a:t>
            </a:r>
          </a:p>
          <a:p>
            <a:pPr eaLnBrk="1" hangingPunct="1">
              <a:buFont typeface="Arial" charset="0"/>
              <a:buNone/>
              <a:defRPr/>
            </a:pPr>
            <a:r>
              <a:rPr lang="en-US" sz="2400" dirty="0" smtClean="0"/>
              <a:t>3</a:t>
            </a:r>
            <a:r>
              <a:rPr lang="en-US" sz="2400" dirty="0"/>
              <a:t>.   </a:t>
            </a:r>
            <a:r>
              <a:rPr lang="en-US" sz="2400" dirty="0" smtClean="0"/>
              <a:t>Create a government for</a:t>
            </a:r>
            <a:r>
              <a:rPr lang="en-US" sz="2400" dirty="0"/>
              <a:t> </a:t>
            </a:r>
            <a:r>
              <a:rPr lang="en-US" sz="2400" dirty="0" smtClean="0">
                <a:solidFill>
                  <a:srgbClr val="0000CC"/>
                </a:solidFill>
              </a:rPr>
              <a:t>order</a:t>
            </a:r>
            <a:r>
              <a:rPr lang="en-US" sz="2400" dirty="0" smtClean="0"/>
              <a:t> </a:t>
            </a:r>
            <a:r>
              <a:rPr lang="en-US" sz="2400" dirty="0"/>
              <a:t>and </a:t>
            </a:r>
            <a:r>
              <a:rPr lang="en-US" sz="2400" dirty="0" smtClean="0"/>
              <a:t>to </a:t>
            </a:r>
            <a:r>
              <a:rPr lang="en-US" sz="2400" dirty="0" smtClean="0">
                <a:solidFill>
                  <a:srgbClr val="0000CC"/>
                </a:solidFill>
              </a:rPr>
              <a:t>preserve </a:t>
            </a:r>
            <a:r>
              <a:rPr lang="en-US" sz="2400" dirty="0">
                <a:solidFill>
                  <a:srgbClr val="0000CC"/>
                </a:solidFill>
              </a:rPr>
              <a:t>society</a:t>
            </a:r>
            <a:r>
              <a:rPr lang="en-US" sz="2400" dirty="0"/>
              <a:t>.</a:t>
            </a:r>
          </a:p>
          <a:p>
            <a:pPr marL="457200" indent="-457200" eaLnBrk="1" hangingPunct="1">
              <a:buFont typeface="Arial" charset="0"/>
              <a:buAutoNum type="arabicPeriod" startAt="4"/>
              <a:defRPr/>
            </a:pPr>
            <a:r>
              <a:rPr lang="en-US" sz="2400" dirty="0" smtClean="0"/>
              <a:t>Obedience </a:t>
            </a:r>
            <a:r>
              <a:rPr lang="en-US" sz="2400" dirty="0"/>
              <a:t>to </a:t>
            </a:r>
            <a:r>
              <a:rPr lang="en-US" sz="2400" dirty="0">
                <a:solidFill>
                  <a:srgbClr val="0000CC"/>
                </a:solidFill>
              </a:rPr>
              <a:t>laws </a:t>
            </a:r>
            <a:r>
              <a:rPr lang="en-US" sz="2400" dirty="0"/>
              <a:t>and </a:t>
            </a:r>
            <a:r>
              <a:rPr lang="en-US" sz="2400" dirty="0">
                <a:solidFill>
                  <a:srgbClr val="0000CC"/>
                </a:solidFill>
              </a:rPr>
              <a:t>officers</a:t>
            </a:r>
            <a:r>
              <a:rPr lang="en-US" sz="2400" dirty="0" smtClean="0"/>
              <a:t>.</a:t>
            </a:r>
            <a:endParaRPr lang="en-US" sz="2400" dirty="0">
              <a:solidFill>
                <a:srgbClr val="0000CC"/>
              </a:solidFill>
            </a:endParaRPr>
          </a:p>
        </p:txBody>
      </p:sp>
      <p:sp>
        <p:nvSpPr>
          <p:cNvPr id="5" name="Rectangle 3"/>
          <p:cNvSpPr txBox="1">
            <a:spLocks noChangeArrowheads="1"/>
          </p:cNvSpPr>
          <p:nvPr/>
        </p:nvSpPr>
        <p:spPr bwMode="auto">
          <a:xfrm>
            <a:off x="304800" y="4419600"/>
            <a:ext cx="8839200" cy="1447800"/>
          </a:xfrm>
          <a:prstGeom prst="rect">
            <a:avLst/>
          </a:prstGeom>
          <a:noFill/>
          <a:ln w="9525">
            <a:noFill/>
            <a:miter lim="800000"/>
            <a:headEnd/>
            <a:tailEnd/>
          </a:ln>
        </p:spPr>
        <p:txBody>
          <a:bodyPr/>
          <a:lstStyle/>
          <a:p>
            <a:pPr>
              <a:spcBef>
                <a:spcPct val="20000"/>
              </a:spcBef>
              <a:buFont typeface="Wingdings" pitchFamily="2" charset="2"/>
              <a:buNone/>
              <a:defRPr/>
            </a:pPr>
            <a:endParaRPr lang="en-US" sz="2000" b="1" i="1" dirty="0">
              <a:solidFill>
                <a:srgbClr val="C00000"/>
              </a:solidFill>
              <a:latin typeface="+mn-lt"/>
            </a:endParaRPr>
          </a:p>
          <a:p>
            <a:pPr>
              <a:spcBef>
                <a:spcPct val="20000"/>
              </a:spcBef>
              <a:buFont typeface="Wingdings" pitchFamily="2" charset="2"/>
              <a:buNone/>
              <a:defRPr/>
            </a:pPr>
            <a:r>
              <a:rPr lang="en-US" sz="2000" b="1" i="1" dirty="0">
                <a:solidFill>
                  <a:srgbClr val="C00000"/>
                </a:solidFill>
                <a:latin typeface="+mn-lt"/>
              </a:rPr>
              <a:t>Do you feel it would be fair for you to make such a pledge in America?  </a:t>
            </a:r>
          </a:p>
          <a:p>
            <a:pPr>
              <a:spcBef>
                <a:spcPct val="20000"/>
              </a:spcBef>
              <a:buFont typeface="Wingdings" pitchFamily="2" charset="2"/>
              <a:buNone/>
              <a:defRPr/>
            </a:pPr>
            <a:r>
              <a:rPr lang="en-US" sz="2000" b="1" i="1" dirty="0">
                <a:solidFill>
                  <a:srgbClr val="C00000"/>
                </a:solidFill>
                <a:latin typeface="+mn-lt"/>
              </a:rPr>
              <a:t>    </a:t>
            </a:r>
          </a:p>
          <a:p>
            <a:pPr>
              <a:spcBef>
                <a:spcPct val="20000"/>
              </a:spcBef>
              <a:buFont typeface="Wingdings" pitchFamily="2" charset="2"/>
              <a:buNone/>
              <a:defRPr/>
            </a:pPr>
            <a:r>
              <a:rPr lang="en-US" sz="2000" b="1" i="1" dirty="0">
                <a:solidFill>
                  <a:srgbClr val="C00000"/>
                </a:solidFill>
                <a:latin typeface="+mn-lt"/>
              </a:rPr>
              <a:t>What about the pledge or compact is unfair?</a:t>
            </a:r>
          </a:p>
        </p:txBody>
      </p:sp>
    </p:spTree>
    <p:extLst>
      <p:ext uri="{BB962C8B-B14F-4D97-AF65-F5344CB8AC3E}">
        <p14:creationId xmlns:p14="http://schemas.microsoft.com/office/powerpoint/2010/main" val="31314851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Virginia House of Burgesses</a:t>
            </a:r>
            <a:endParaRPr lang="en-US" dirty="0"/>
          </a:p>
        </p:txBody>
      </p:sp>
      <p:sp>
        <p:nvSpPr>
          <p:cNvPr id="3" name="Text Placeholder 2"/>
          <p:cNvSpPr>
            <a:spLocks noGrp="1"/>
          </p:cNvSpPr>
          <p:nvPr>
            <p:ph type="body" sz="half" idx="1"/>
          </p:nvPr>
        </p:nvSpPr>
        <p:spPr/>
        <p:txBody>
          <a:bodyPr/>
          <a:lstStyle/>
          <a:p>
            <a:r>
              <a:rPr lang="en-US" dirty="0" smtClean="0"/>
              <a:t>First assembly of elected representatives in the colonies. </a:t>
            </a:r>
            <a:endParaRPr lang="en-US" dirty="0"/>
          </a:p>
        </p:txBody>
      </p:sp>
      <p:pic>
        <p:nvPicPr>
          <p:cNvPr id="30724" name="Picture 4" descr="http://t0.gstatic.com/images?q=tbn:ANd9GcRgH6h7qNggOoDebRfozDNx2rfYACZv1JPyPPHVqfhb9IGx06xQn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67200" y="1981200"/>
            <a:ext cx="4638986"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3346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95263" y="228600"/>
            <a:ext cx="8110537" cy="914400"/>
          </a:xfrm>
        </p:spPr>
        <p:txBody>
          <a:bodyPr/>
          <a:lstStyle/>
          <a:p>
            <a:pPr eaLnBrk="1" hangingPunct="1"/>
            <a:r>
              <a:rPr lang="en-US" sz="2400" b="1" smtClean="0">
                <a:solidFill>
                  <a:schemeClr val="bg1"/>
                </a:solidFill>
              </a:rPr>
              <a:t>Notes</a:t>
            </a:r>
            <a:br>
              <a:rPr lang="en-US" sz="2400" b="1" smtClean="0">
                <a:solidFill>
                  <a:schemeClr val="bg1"/>
                </a:solidFill>
              </a:rPr>
            </a:br>
            <a:r>
              <a:rPr lang="en-US" sz="2400" b="1" smtClean="0">
                <a:solidFill>
                  <a:schemeClr val="bg1"/>
                </a:solidFill>
              </a:rPr>
              <a:t>New England Colonies					#8</a:t>
            </a:r>
          </a:p>
        </p:txBody>
      </p:sp>
      <p:sp>
        <p:nvSpPr>
          <p:cNvPr id="25603" name="Rectangle 3"/>
          <p:cNvSpPr>
            <a:spLocks noGrp="1" noChangeArrowheads="1"/>
          </p:cNvSpPr>
          <p:nvPr>
            <p:ph type="body" sz="half" idx="1"/>
          </p:nvPr>
        </p:nvSpPr>
        <p:spPr>
          <a:xfrm>
            <a:off x="304800" y="1447800"/>
            <a:ext cx="3124200" cy="4419600"/>
          </a:xfrm>
        </p:spPr>
        <p:txBody>
          <a:bodyPr/>
          <a:lstStyle/>
          <a:p>
            <a:pPr marL="609600" indent="-609600" eaLnBrk="1" hangingPunct="1">
              <a:buFont typeface="Wingdings" pitchFamily="2" charset="2"/>
              <a:buNone/>
            </a:pPr>
            <a:endParaRPr lang="en-US" sz="2000" b="1" smtClean="0">
              <a:solidFill>
                <a:srgbClr val="0000CC"/>
              </a:solidFill>
            </a:endParaRPr>
          </a:p>
          <a:p>
            <a:pPr marL="609600" indent="-609600" eaLnBrk="1" hangingPunct="1">
              <a:buFont typeface="Wingdings" pitchFamily="2" charset="2"/>
              <a:buNone/>
            </a:pPr>
            <a:endParaRPr lang="en-US" sz="2000" b="1" smtClean="0">
              <a:solidFill>
                <a:srgbClr val="0000CC"/>
              </a:solidFill>
            </a:endParaRPr>
          </a:p>
        </p:txBody>
      </p:sp>
      <p:sp>
        <p:nvSpPr>
          <p:cNvPr id="205828" name="Text Box 4"/>
          <p:cNvSpPr txBox="1">
            <a:spLocks noChangeArrowheads="1"/>
          </p:cNvSpPr>
          <p:nvPr/>
        </p:nvSpPr>
        <p:spPr bwMode="auto">
          <a:xfrm>
            <a:off x="0" y="1447800"/>
            <a:ext cx="5486400" cy="5183188"/>
          </a:xfrm>
          <a:prstGeom prst="rect">
            <a:avLst/>
          </a:prstGeom>
          <a:noFill/>
          <a:ln w="9525">
            <a:noFill/>
            <a:miter lim="800000"/>
            <a:headEnd/>
            <a:tailEnd/>
          </a:ln>
          <a:effectLst/>
        </p:spPr>
        <p:txBody>
          <a:bodyPr>
            <a:spAutoFit/>
          </a:bodyPr>
          <a:lstStyle/>
          <a:p>
            <a:pPr marL="342900" indent="-342900">
              <a:defRPr/>
            </a:pPr>
            <a:r>
              <a:rPr lang="en-US" sz="2000" b="1" u="sng" dirty="0">
                <a:latin typeface="Arial" charset="0"/>
              </a:rPr>
              <a:t>Economy of New England</a:t>
            </a:r>
          </a:p>
          <a:p>
            <a:pPr marL="342900" indent="-342900">
              <a:defRPr/>
            </a:pPr>
            <a:endParaRPr lang="en-US" sz="2000" dirty="0">
              <a:effectLst>
                <a:outerShdw blurRad="38100" dist="38100" dir="2700000" algn="tl">
                  <a:srgbClr val="C0C0C0"/>
                </a:outerShdw>
              </a:effectLst>
              <a:latin typeface="Arial" charset="0"/>
            </a:endParaRPr>
          </a:p>
          <a:p>
            <a:pPr marL="342900" indent="-342900" algn="r">
              <a:defRPr/>
            </a:pPr>
            <a:r>
              <a:rPr lang="en-US" sz="2400" b="1" dirty="0">
                <a:solidFill>
                  <a:srgbClr val="0000CC"/>
                </a:solidFill>
                <a:effectLst>
                  <a:outerShdw blurRad="38100" dist="38100" dir="2700000" algn="tl">
                    <a:srgbClr val="C0C0C0"/>
                  </a:outerShdw>
                </a:effectLst>
                <a:latin typeface="Arial" charset="0"/>
              </a:rPr>
              <a:t>Subsistence Farming</a:t>
            </a:r>
            <a:r>
              <a:rPr lang="en-US" sz="2000" dirty="0">
                <a:effectLst>
                  <a:outerShdw blurRad="38100" dist="38100" dir="2700000" algn="tl">
                    <a:srgbClr val="C0C0C0"/>
                  </a:outerShdw>
                </a:effectLst>
                <a:latin typeface="Arial" charset="0"/>
              </a:rPr>
              <a:t> is when a farmer only grows enough food, or earns enough from his crop, to meet the basic needs of his family.</a:t>
            </a:r>
          </a:p>
          <a:p>
            <a:pPr marL="342900" indent="-342900" algn="r">
              <a:defRPr/>
            </a:pPr>
            <a:endParaRPr lang="en-US" sz="2000" dirty="0">
              <a:effectLst>
                <a:outerShdw blurRad="38100" dist="38100" dir="2700000" algn="tl">
                  <a:srgbClr val="C0C0C0"/>
                </a:outerShdw>
              </a:effectLst>
              <a:latin typeface="Arial" charset="0"/>
            </a:endParaRPr>
          </a:p>
          <a:p>
            <a:pPr marL="342900" indent="-342900" algn="r">
              <a:defRPr/>
            </a:pPr>
            <a:r>
              <a:rPr lang="en-US" sz="2000" dirty="0">
                <a:effectLst>
                  <a:outerShdw blurRad="38100" dist="38100" dir="2700000" algn="tl">
                    <a:srgbClr val="C0C0C0"/>
                  </a:outerShdw>
                </a:effectLst>
                <a:latin typeface="Arial" charset="0"/>
              </a:rPr>
              <a:t>Most New England farmers (1620-1700) were subsistence farmers because the growing seasons were too short and the soil was rocky.</a:t>
            </a:r>
            <a:endParaRPr lang="en-US" sz="2400" b="1" dirty="0">
              <a:solidFill>
                <a:srgbClr val="0000CC"/>
              </a:solidFill>
              <a:effectLst>
                <a:outerShdw blurRad="38100" dist="38100" dir="2700000" algn="tl">
                  <a:srgbClr val="C0C0C0"/>
                </a:outerShdw>
              </a:effectLst>
              <a:latin typeface="Arial" charset="0"/>
            </a:endParaRPr>
          </a:p>
          <a:p>
            <a:pPr marL="342900" indent="-342900">
              <a:defRPr/>
            </a:pPr>
            <a:r>
              <a:rPr lang="en-US" sz="2000" dirty="0">
                <a:latin typeface="Arial" charset="0"/>
              </a:rPr>
              <a:t>	</a:t>
            </a:r>
            <a:r>
              <a:rPr lang="en-US" sz="2000" dirty="0">
                <a:solidFill>
                  <a:srgbClr val="0000CC"/>
                </a:solidFill>
                <a:latin typeface="Arial" charset="0"/>
              </a:rPr>
              <a:t>	</a:t>
            </a:r>
            <a:endParaRPr lang="en-US" sz="2000" dirty="0">
              <a:latin typeface="Arial" charset="0"/>
            </a:endParaRPr>
          </a:p>
          <a:p>
            <a:pPr marL="342900" indent="-342900">
              <a:defRPr/>
            </a:pPr>
            <a:endParaRPr lang="en-US" b="1" dirty="0">
              <a:latin typeface="Arial" charset="0"/>
            </a:endParaRPr>
          </a:p>
          <a:p>
            <a:pPr marL="342900" indent="-342900">
              <a:defRPr/>
            </a:pPr>
            <a:endParaRPr lang="en-US" b="1" dirty="0">
              <a:latin typeface="Arial" charset="0"/>
            </a:endParaRPr>
          </a:p>
          <a:p>
            <a:pPr marL="342900" indent="-342900">
              <a:defRPr/>
            </a:pPr>
            <a:endParaRPr lang="en-US" b="1" dirty="0">
              <a:latin typeface="Arial" charset="0"/>
            </a:endParaRPr>
          </a:p>
          <a:p>
            <a:pPr marL="342900" indent="-342900">
              <a:defRPr/>
            </a:pPr>
            <a:endParaRPr lang="en-US" b="1" dirty="0">
              <a:latin typeface="Arial" charset="0"/>
            </a:endParaRPr>
          </a:p>
          <a:p>
            <a:pPr marL="342900" indent="-342900">
              <a:defRPr/>
            </a:pPr>
            <a:endParaRPr lang="en-US" b="1" dirty="0">
              <a:latin typeface="Arial" charset="0"/>
            </a:endParaRPr>
          </a:p>
        </p:txBody>
      </p:sp>
      <p:pic>
        <p:nvPicPr>
          <p:cNvPr id="25605" name="Picture 6" descr="farm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600" y="1905000"/>
            <a:ext cx="19939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25728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dirty="0" smtClean="0"/>
              <a:t>Thomas Paine</a:t>
            </a:r>
          </a:p>
        </p:txBody>
      </p:sp>
      <p:sp>
        <p:nvSpPr>
          <p:cNvPr id="55299" name="Text Placeholder 2"/>
          <p:cNvSpPr>
            <a:spLocks noGrp="1"/>
          </p:cNvSpPr>
          <p:nvPr>
            <p:ph type="body" sz="half" idx="1"/>
          </p:nvPr>
        </p:nvSpPr>
        <p:spPr/>
        <p:txBody>
          <a:bodyPr/>
          <a:lstStyle/>
          <a:p>
            <a:r>
              <a:rPr lang="en-US" smtClean="0"/>
              <a:t>Wrote Common Sense</a:t>
            </a:r>
          </a:p>
          <a:p>
            <a:r>
              <a:rPr lang="en-US" smtClean="0"/>
              <a:t>Questioned Divine Right of Kings</a:t>
            </a:r>
          </a:p>
          <a:p>
            <a:r>
              <a:rPr lang="en-US" smtClean="0"/>
              <a:t>Very influential during Revolutionary War. </a:t>
            </a:r>
          </a:p>
          <a:p>
            <a:endParaRPr lang="en-US" smtClean="0"/>
          </a:p>
        </p:txBody>
      </p:sp>
      <p:pic>
        <p:nvPicPr>
          <p:cNvPr id="55300" name="Picture 2" descr="http://upload.wikimedia.org/wikipedia/commons/thumb/2/2d/Thomas_Paine.jpg/225px-Thomas_Paine.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5400" y="1371600"/>
            <a:ext cx="3581400" cy="466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2383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wipe(down)">
                                      <p:cBhvr>
                                        <p:cTn id="7" dur="500"/>
                                        <p:tgtEl>
                                          <p:spTgt spid="552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228600" y="228600"/>
            <a:ext cx="8015287" cy="914400"/>
          </a:xfrm>
        </p:spPr>
        <p:txBody>
          <a:bodyPr/>
          <a:lstStyle/>
          <a:p>
            <a:pPr eaLnBrk="1" hangingPunct="1"/>
            <a:r>
              <a:rPr lang="en-US" dirty="0" smtClean="0"/>
              <a:t>Adam Smith</a:t>
            </a:r>
          </a:p>
        </p:txBody>
      </p:sp>
      <p:sp>
        <p:nvSpPr>
          <p:cNvPr id="51203" name="Text Placeholder 2"/>
          <p:cNvSpPr>
            <a:spLocks noGrp="1"/>
          </p:cNvSpPr>
          <p:nvPr>
            <p:ph type="body" sz="half" idx="1"/>
          </p:nvPr>
        </p:nvSpPr>
        <p:spPr/>
        <p:txBody>
          <a:bodyPr/>
          <a:lstStyle/>
          <a:p>
            <a:pPr eaLnBrk="1" hangingPunct="1"/>
            <a:r>
              <a:rPr lang="en-US" dirty="0" smtClean="0"/>
              <a:t>Outlined Capitalist philosophy</a:t>
            </a:r>
            <a:endParaRPr lang="en-US" dirty="0"/>
          </a:p>
          <a:p>
            <a:pPr eaLnBrk="1" hangingPunct="1"/>
            <a:endParaRPr lang="en-US" dirty="0" smtClean="0"/>
          </a:p>
          <a:p>
            <a:pPr eaLnBrk="1" hangingPunct="1"/>
            <a:r>
              <a:rPr lang="en-US" dirty="0" smtClean="0"/>
              <a:t>Laissez Faire = Hands off</a:t>
            </a:r>
          </a:p>
          <a:p>
            <a:pPr eaLnBrk="1" hangingPunct="1"/>
            <a:endParaRPr lang="en-US" dirty="0"/>
          </a:p>
          <a:p>
            <a:r>
              <a:rPr lang="en-US" dirty="0"/>
              <a:t>Wrote </a:t>
            </a:r>
            <a:r>
              <a:rPr lang="en-US" u="sng" dirty="0"/>
              <a:t>Wealth of Nations.</a:t>
            </a:r>
            <a:endParaRPr lang="en-US" dirty="0"/>
          </a:p>
          <a:p>
            <a:pPr eaLnBrk="1" hangingPunct="1"/>
            <a:endParaRPr lang="en-US" dirty="0" smtClean="0"/>
          </a:p>
        </p:txBody>
      </p:sp>
      <p:pic>
        <p:nvPicPr>
          <p:cNvPr id="51204" name="Picture 2" descr="http://t2.gstatic.com/images?q=tbn:ANd9GcST5nU1WpdDYxPfLhvgI787sdVE_15Q-RQ3dB5vCWOS7gAA4a1yM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447800"/>
            <a:ext cx="4343400" cy="4811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1752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1202"/>
                                        </p:tgtEl>
                                        <p:attrNameLst>
                                          <p:attrName>style.visibility</p:attrName>
                                        </p:attrNameLst>
                                      </p:cBhvr>
                                      <p:to>
                                        <p:strVal val="visible"/>
                                      </p:to>
                                    </p:set>
                                    <p:animEffect transition="in" filter="circle(in)">
                                      <p:cBhvr>
                                        <p:cTn id="7" dur="2000"/>
                                        <p:tgtEl>
                                          <p:spTgt spid="512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Boston massacre</a:t>
            </a:r>
            <a:endParaRPr lang="en-US" dirty="0"/>
          </a:p>
        </p:txBody>
      </p:sp>
      <p:sp>
        <p:nvSpPr>
          <p:cNvPr id="3" name="Text Placeholder 2"/>
          <p:cNvSpPr>
            <a:spLocks noGrp="1"/>
          </p:cNvSpPr>
          <p:nvPr>
            <p:ph type="body" sz="half" idx="1"/>
          </p:nvPr>
        </p:nvSpPr>
        <p:spPr/>
        <p:txBody>
          <a:bodyPr/>
          <a:lstStyle/>
          <a:p>
            <a:r>
              <a:rPr lang="en-US" dirty="0" smtClean="0"/>
              <a:t>March 1770</a:t>
            </a:r>
          </a:p>
          <a:p>
            <a:r>
              <a:rPr lang="en-US" dirty="0" smtClean="0"/>
              <a:t>5 colonists shot and killed by British soldiers.</a:t>
            </a:r>
            <a:endParaRPr lang="en-US" dirty="0"/>
          </a:p>
          <a:p>
            <a:r>
              <a:rPr lang="en-US" dirty="0" smtClean="0"/>
              <a:t>John Adams defended the soldiers. </a:t>
            </a:r>
          </a:p>
          <a:p>
            <a:endParaRPr lang="en-US" dirty="0"/>
          </a:p>
        </p:txBody>
      </p:sp>
      <p:pic>
        <p:nvPicPr>
          <p:cNvPr id="5" name="Picture 8" descr="BOSTON MASSACRE"/>
          <p:cNvPicPr>
            <a:picLocks noGrp="1" noChangeAspect="1" noChangeArrowheads="1"/>
          </p:cNvPicPr>
          <p:nvPr>
            <p:ph type="media" sz="half" idx="2"/>
          </p:nvPr>
        </p:nvPicPr>
        <p:blipFill>
          <a:blip r:embed="rId2">
            <a:extLst>
              <a:ext uri="{28A0092B-C50C-407E-A947-70E740481C1C}">
                <a14:useLocalDpi xmlns:a14="http://schemas.microsoft.com/office/drawing/2010/main" val="0"/>
              </a:ext>
            </a:extLst>
          </a:blip>
          <a:srcRect/>
          <a:stretch>
            <a:fillRect/>
          </a:stretch>
        </p:blipFill>
        <p:spPr bwMode="auto">
          <a:xfrm>
            <a:off x="4800599" y="1600200"/>
            <a:ext cx="3972953"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5505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Declaration of Independence</a:t>
            </a:r>
            <a:endParaRPr lang="en-US" dirty="0"/>
          </a:p>
        </p:txBody>
      </p:sp>
      <p:sp>
        <p:nvSpPr>
          <p:cNvPr id="3" name="Text Placeholder 2"/>
          <p:cNvSpPr>
            <a:spLocks noGrp="1"/>
          </p:cNvSpPr>
          <p:nvPr>
            <p:ph type="body" sz="half" idx="1"/>
          </p:nvPr>
        </p:nvSpPr>
        <p:spPr>
          <a:xfrm>
            <a:off x="609600" y="1600200"/>
            <a:ext cx="3886200" cy="1981200"/>
          </a:xfrm>
        </p:spPr>
        <p:txBody>
          <a:bodyPr>
            <a:normAutofit/>
          </a:bodyPr>
          <a:lstStyle/>
          <a:p>
            <a:r>
              <a:rPr lang="en-US" dirty="0" smtClean="0"/>
              <a:t>Part 1:</a:t>
            </a:r>
            <a:br>
              <a:rPr lang="en-US" dirty="0" smtClean="0"/>
            </a:br>
            <a:r>
              <a:rPr lang="en-US" dirty="0" smtClean="0"/>
              <a:t>Statement of Individual rights</a:t>
            </a:r>
            <a:endParaRPr lang="en-US" dirty="0"/>
          </a:p>
        </p:txBody>
      </p:sp>
      <p:sp>
        <p:nvSpPr>
          <p:cNvPr id="5" name="Text Placeholder 2"/>
          <p:cNvSpPr txBox="1">
            <a:spLocks/>
          </p:cNvSpPr>
          <p:nvPr/>
        </p:nvSpPr>
        <p:spPr>
          <a:xfrm>
            <a:off x="649515" y="4985657"/>
            <a:ext cx="3886200" cy="1905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Part 3:</a:t>
            </a:r>
            <a:br>
              <a:rPr lang="en-US" dirty="0" smtClean="0"/>
            </a:br>
            <a:r>
              <a:rPr lang="en-US" dirty="0" smtClean="0"/>
              <a:t>Declaring independence</a:t>
            </a:r>
            <a:endParaRPr lang="en-US" dirty="0"/>
          </a:p>
        </p:txBody>
      </p:sp>
      <p:sp>
        <p:nvSpPr>
          <p:cNvPr id="6" name="Text Placeholder 2"/>
          <p:cNvSpPr txBox="1">
            <a:spLocks/>
          </p:cNvSpPr>
          <p:nvPr/>
        </p:nvSpPr>
        <p:spPr>
          <a:xfrm>
            <a:off x="4648200" y="2590800"/>
            <a:ext cx="3886200" cy="15240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t>Part 2:</a:t>
            </a:r>
            <a:br>
              <a:rPr lang="en-US" dirty="0" smtClean="0"/>
            </a:br>
            <a:r>
              <a:rPr lang="en-US" dirty="0" smtClean="0"/>
              <a:t>List of grievances </a:t>
            </a:r>
            <a:endParaRPr lang="en-US" dirty="0"/>
          </a:p>
        </p:txBody>
      </p:sp>
      <p:pic>
        <p:nvPicPr>
          <p:cNvPr id="348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82886" y="3809999"/>
            <a:ext cx="4408714" cy="2824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8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7204" y="3222171"/>
            <a:ext cx="2609850" cy="175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5874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a:t>
            </a:r>
            <a:r>
              <a:rPr lang="en-US" baseline="30000" dirty="0" smtClean="0"/>
              <a:t>st</a:t>
            </a:r>
            <a:r>
              <a:rPr lang="en-US" dirty="0" smtClean="0"/>
              <a:t> and 2</a:t>
            </a:r>
            <a:r>
              <a:rPr lang="en-US" baseline="30000" dirty="0" smtClean="0"/>
              <a:t>nd</a:t>
            </a:r>
            <a:r>
              <a:rPr lang="en-US" dirty="0" smtClean="0"/>
              <a:t> Continental Congress’</a:t>
            </a:r>
            <a:endParaRPr lang="en-US" dirty="0"/>
          </a:p>
        </p:txBody>
      </p:sp>
      <p:sp>
        <p:nvSpPr>
          <p:cNvPr id="3" name="Text Placeholder 2"/>
          <p:cNvSpPr>
            <a:spLocks noGrp="1"/>
          </p:cNvSpPr>
          <p:nvPr>
            <p:ph type="body" sz="half" idx="1"/>
          </p:nvPr>
        </p:nvSpPr>
        <p:spPr/>
        <p:txBody>
          <a:bodyPr/>
          <a:lstStyle/>
          <a:p>
            <a:r>
              <a:rPr lang="en-US" dirty="0" smtClean="0"/>
              <a:t>Legislature during the Revolutionary War</a:t>
            </a:r>
          </a:p>
          <a:p>
            <a:r>
              <a:rPr lang="en-US" dirty="0" smtClean="0"/>
              <a:t>1774 -1789</a:t>
            </a:r>
            <a:endParaRPr lang="en-US" dirty="0"/>
          </a:p>
        </p:txBody>
      </p:sp>
      <p:sp>
        <p:nvSpPr>
          <p:cNvPr id="7" name="AutoShape 6" descr="data:image/jpeg;base64,/9j/4AAQSkZJRgABAQAAAQABAAD/2wCEAAkGBhMSEBUUExQVFRQWGBcYGRgVFxgYFxccGBgXFxYaFxwYHSYfGBojHRcXHzAgIycpLCwsFx4xNTAqNSYrLCkBCQoKDgwOGg8PGCwcHB8sKSksLCkpKSwpKSwpLCkpLCkpLCwpKSkpKSkpKSksKSwpKSwsLCksLCksKSksLCkpKf/AABEIALgBEgMBIgACEQEDEQH/xAAbAAABBQEBAAAAAAAAAAAAAAAEAAECAwUGB//EAEUQAAIBAgQDBQUFBQUIAgMAAAECEQADBBIhMQVBUQYTImFxMoGRofBCUrHB0RQjgpLhM2JysvEHFiQ0Q1ODohXCJURk/8QAGAEAAwEBAAAAAAAAAAAAAAAAAAECAwT/xAAkEQACAgICAgEFAQAAAAAAAAAAAQIREiEDMUFREyIyYXGhUv/aAAwDAQACEQMRAD8A8et3KsL6b1Qhq1POkzRElHP40870hpUmAGo2/CpsdDRAH1yqQbw6ec/KoF+v40vj8TTAkrnzjT8f6n409tdB7qYr61JN9j86AJ27ZOm+v6VO1bzHT56UrR10Bnb46fhU+gg/OoHRU6R5/RqFxzUifX41LLPL8aYUNOn11aoH6+FTZPL8f0p1tfWtMKINPy/r+dQZNKI7g9D8GqT4cn7LfBqLFQABSK/Xwq/9mbXwt/Kf0qy3gX+438rU7QgYIatT6/8AeiU4e8+w38p/SiF4a86W2/lP61Lkh0Bqp1+uVStrDAnrz9K0V4XcO1s7/dA/Or14DdO1o/8Ar+ZqckFGQ9yQae0RJ1+szfrWyOA3jobfxKfrVtvs5dGyj4p68qM0OjBvDTfr+B/Wp4fbfmfma3/937nML/MP0qxezd0CBlA/xR+C0s0GLOfdwDv935G5PyIqSXBlG+w5eX1rXQf7tXOZT+dvyWqn7NPPtJPq/wClGcR4s5y5eGYnbU/51b8jRCk51MH2lO3mK2H7Pv8AeXlzamXgDZh4l3HNzzHnSfJEeLM17JOh+9OUQZnqdfgNfjWnheEk63PCOSiB8fu/jW3a4ctuIEmImPkB9kenzqd1FRc9xlRerED1333rF8l6RajXZTYsAAQIB2A0opbUkCNNqqwuLsXHy27yXGiYVpMD/WjMsNI1E+/r+VZPvZRyNztfh5P7m5ueaj5TpSrjb/iZmGgYkgTtJmKeuv4omWTHtrU5191NaWrABB9DW5KWilb+uu1HL7HurPVNaLw7Qh99SxoktWKtUg1ctICXvOlXIKgu1XADlUjJ29dOVTyVBDpV4OhqbGDJZ1896MTDEqTyH51CNdqJtrIpWAPeSIMEjnG4/X3UVYw4ZQVMg1auGJqixc7suQDG+XYGIzFehgsf4T61NlUGW7MGKIyCoqmcZ01Ec9xOuo5aa1C0ZYqNSIn3/wBdKixpDMmtOAQPfTsDO1WKszRYUKxZmirOFFDpi1R0Un29J5DWB8TPwrbxGWypZ/co9o+g/PzqLYAzqqKWbQCNd99BHU1fhWLrmy5VPsg+1HUxos9NaAt4jPdtMygAgDKYIBYsVy6T7OXfz5Vv9z0NDAFa2BSNrnUiKmiT5aVIyl7ZBFTt2d5PrVxTWT1/OniJoAoy8jVJQUS66iqgusGmALiRtvVSp4pq68hnWq8u8dKQF/HbhtWbtxYzIpYSNNxvXmuNxdy82a4xb+83If3VGij0r0XthaY4K4V+zlJ81kTPvjTyrzgD8vwM/OujiqrCrNHsAYxg13tv+Rr0DEXMrdNfwrzjsn4cdb9bg/8AV/0FdrxPE9dyeVTzK5Ex0jzTieVb90LIUO4HoGMUqoxbTcc9WY/M0q6aIsttvpz+hU2FVgCBT5t6sXggtF4Yfu2+vreg5ozCnwt9c6ljQwFXJ9RVailePSkIuQURaigSrD7Pz/rTy/T5/wBaVBZpoB1q8bAzP5VjLff6J/WrluPGg+f9alxHZrgT0q6woESY92nmKxLV64TtGk6k7fGugwWDYJDHMTuNSPTXlUSVFLYbYSV0gjlGtUXuH5lMTMzG+ogc+u0TFWWvA+hIURM6wOo6xIPuNFYXFKGZbngZTHVYgmQRyjWY5isW66NDDw99klxsihSANCQgVVaf8JMHXQ7Va2ItXLUoBbuj3SNZg8xMef41PjGGAfTUMpjISQY2O+p1PujSsrBWgWIJ3VgJ5E6ir09mijaNDCcTKqQyzrGh00nVeYGm0elSu4i48ai2kjyHv5n0Mz0FBcMfuy2ZVMkgTyO4PodR7vKnxOKLMIEt5gaeg9lR60VvRFHRcL4hasL48j3WYkMRO5PibmBtoKqxik4lDebLJYOx2yhQ0LvoY8MdR1rnA5DpLSQRJHmeR+t66NsP3ioVYkm7mtKx/dhdA5yneW05SE2qccWXKNUzd7P8PFy2t9h42ZmWdl0yiB5RA8orYa0FBJ2Hwq/AYeLlvDLIYWs8sDlyKchPViW5eutWdoLFuy1lTLsWkk7Rog02GrTtyqWntmF7oxLGa6xKA5ZPiOg/h6+u1GLhlQake8gUL2p4KjobnhDgKssqsCuvJgetcnhOCXbitlazCsV/sU5fw8xB99EYqW7HZ2V+5bB1dN+bqPzql8ZZ1JvWh/5E/WuVfs1eI/tEH/jUflTf7v3B/wBdR/CoqlBeycmdQ/E8P/37X86frQ1zi+GmTftfzD8jXNPwW4P/ANj8NfhQeKwWTTvndzsNYOoEGD61WC9hkztC6vlZGVl5FTI6VRG/kKbh3DltoAPtCTPWrBaIk+U6Viy0W9pwf2G55hf8y15aUkT0Hy/I16b2weMA+sSbfzM15aH0OoAPnpXRwrRSYbwJgMZa2AzHmOYb9RW7xPHy3lXJWMSe+Rhp4lO/51rYzES2/wBcquUdpmdnPYpYdhroxHzp62msITJUSdTvvz50q0syox1bQGktTX2agasCFGYc+Fvd+IoaPyojD6KfUVLGiYp2SdPraaSNyqQWpGSL6Hf3eU/rVYvjr8qe5pPv/AVShpiCFxC/Qq1MUnMn3D+lCZ9Kgdj9cqVDo3LeCZ4ya+GdwI1iultW9IPT8qzuzwl/S0P8wrauW9dN53rmnLwWkRThwLEzuIjl9aUBcAKhT7auqhiRlyEMq5jyhjAnkRr4a3bJ0iq8VwzOMwHiEEZtQecEcxoNKzTLRh4rC5vAAVKCZggltMx6wCYHkAedYd6yQDMyDXQWbeW6JUCfCVgrAPIxodNj5RyqWMwG5/Hn19DVZU6NIvRyZuMCSZnn50Ut37KqANo5nUb/AF+lW4nAHVo58vKlw3hxcjkJ329wrXJVZoq7BgviiOnqfr8q9B7DcMy3FvX2CraWfGQFtoJ1cnTUsY9T1oDBcGRGUnc+yNyevMnTyFdNwThOHu5rl5w/cn+xLaFgJUuntHoAd99qwzzaSI5JWtkjx438fcvYW0962ljus/sJOfOTLcojlO5iK0reGLlbl4K12NwDC/3VB5DqddzvVPZ3DMmFW2y5CzNcubeJ2aY00CgZRHkOlQwnEXxFx0w6oVWRmctDEbwF1qpuznr14J8YwXe2ygMFiu+0ZgfyrjuJtbwuFLtaFwi81s6keh6culdngL5clXUJcQgMFbMIIlWUwJU+YkEEcq4Ptuf+Ecf/ANbfnv8AGlx90DMS72utk6YVB6sD/wDWqG7VaaYeyPWP0rHG9K5t7q68UKje4Zxpr15U7qyAZmFGyqWMaeVdHgOHC68+z3YRoA0MlunpXF9mG/4pPS587b16DwCZcf3U/wA9yseTXQ4h1+3B05aVQgEn0NG3hM6/U1mPoSfWucsXaG4pwVzMB7A5c/snXmDGteUXSFMj0+Yr1J7tm4VtXmi3CltYnVQFkbAkisPtvw3C27KmzZVAwJDDNPLUEkk7jQz866OF1oUtI4LNBB8x8iK0bjS0+6slqNz11NGBYTrTUOTSooLHtjw1F1099PaOlRY6ChA3o6DhHYjFYi0LqIArGFztlLf4RqSNDrpQrdnsUBcAsXD3bZXIUnKRuDpvsfQg13vZrilxcJbcW0SyoUznJchTBITksruaAxXEQMHmJcLce7cBF5lNxgGQsz/9RgQpCj2TGkVzfLK6/Jqoas4FXHWiFbSvQv8AZ9h8PbwLXHsrca4z53dVdUVTCghuW503gzynmO0HD7ARL1qbdy7Nw2BqltGMoqmNDlIaD57VeabomnRhXPy/Sq1p2fX66Uy1oJCUUnGh+uVSAiisTwq5btJcZYS4JUyJI9AZHvpWUdN2YPj/APGP8wrdv2M3xrnOzN8ZjP8A2/wZa32xXMmB56CuOf3FpaDrSaD51RiOJC15noNyaxOMccBXKjECRLAaATrHWrez2GtXmY3GZoIjNsRsJ0g86WOrGEWC995VO8faZi1b9/2z1rRu9nrqp4nDNGoGmvlIM6aa1tWiBosADyonu55/R/KpbFZxljDiEBGs6zyIYfkB/NR+GwCX37m2wVg2p5KxWSD5xRt3gThlACsvMyBuQSfhPyrB7FYK42Nv3Ga0t21dzm22bO4DMz5RpCgEa6x0jUSo3b9Gjl6Oo4XwW7h8WLdzI+ZMwZQNFDeKAwkHUfLflm49/wBoxd1rt/LatpdJ/Zg63Att1VA2+aWz6j7h2oK/2gFnGXLyL3gLNmJuse8DMoCrr4YKkgj70wRpQfDuJ2/266Rey2r9mLTXstosPC2VnUZFaS4zNoSupE1sovwZv8nTdn8UXGJwou3WZAMrXgRcXOCDm0EhWHzrO7Jf8tild0dO97pu7bwAgSpzgjRgdJjUHpWLc7ZjB97ltMca7MrG7JFtAZUbyx8ttOek8n2Z4zdw98NaY+IqrputxSdUddmB860XG2n4Iy3R6t2ZwJ/asRfGVUc5AiHMrFIlxyGpgAdDUF4PYxAvHFGLK33YS2RSRoSWkQBtHnUeHcTXC3Etu/8Aw94G7hrjwqqhlmssdgyTprHLoKzMNxlL13JbuBs5uAW4kOc5aVDaMxBkLv4YB5HKpWXo5LtTw/D2cSRh2BtxtObKeYBkmPUzM1jMugPrWj2i4h3l1yTrm5qEJnM0su4PjjXpWep8Px/EV1q6Vi10GdmF/wCLtfx/5Hr0DgTQz/4B/nevP+zxjFWvU/5SK77hLjMY2yf/AHI/OsuUEa2IbQmsnF3IBPlpReNxM5UEszTCjUnKMzR5Aak1z+Ox47rvSQPEUCT45Gns+oiudRssqwnESt7KssXBARVlnP2VH4+o5msPtFxC6FNl3JYlma2SCbZJB8bD/qEwSkkLAB10AdzjJS8lwTKHOvkwnJ8Ggn/DWt2X/wBnpxVnvbl7ugxOQZMxcDdpzADWfWK61FQ+qRjKTekcW9bfZjgZxeIFuSEAzOwiQoIGk8ySB7/KrO0vZJsLqtxbqRMgZWEmNVJM69CaD7PcSNm7nM5D4XAjUE6ROxBgg8iK0buNxM497O3PBOFrocsjQzcvTI3mDHwp6Ia3r/zVr+I3A3vHdGD5SfU0q4sn/r+nV8aPMbTwK0uBcLGIvpbZsqmSTzgCYE8ztWo3AMKb7jvrqWgiMp7pixLawAeUa6679DXWdibGHw+Ee41o3LntEqo70qSciqCdPCAYB3JmdK6eTlSjowjB+TK4vjjYYWbXhyIpteL2chBIHUwSdd5b328S4bYtthQJXC4nL3toFsmcJ+7uLrOfxawdxEwYrN7SILl281sOps3Ccj7wVGcb7Bg0eXlWeWbEW8HazAE3HRZ1gZlg+gltKzguv6VLyPZ4qyK9lWyLHdsB4gwk545awG1mDGuk1d2n4iLyq9pnNqSmU7KyDQATqCkEGAYJBnLJ7/jHZPhtjCsxsyyjRs10u7nYSh3ZoERzrDvdk+GvcujNespbsi48MWRG5qcwJZocDQ01KN2L6qOc4suFsWXs2ct5ywm5cUh1AM/uyDCbGQQZzeVc8taDC1N0u1y4c2VDItnSPE8zqNBl+ZrWTsjamyn7R+8bN3kociZVYwpHtRlIkc6vJR7BJt2YNqcwygM06AiZ6SOdd5xPAYcjDKwZ2Z1Vibh8R8JIy/ZUwwGUKIbqKj2V7LPZ7685QJrat3Zn7ZR3VTyMaTGx5a1XxHs/fv3Ww9nLc7tVm5c/dxJjwyAc02/szopNYzkpSr0WtIl+1W7dvFNbtoPGCwUa2l7vwatAEudoljMTFUixnQTrMETqNefnTYq3iLuDuWu6Zr37UTiHOULn0A8Wg+5PISToDVmGwF/DFrV8TlVWBty6qCcpzEDwgHr1qWlX5KTJf/GKUZIPiIJbnIM/lRXBMF3K5ZnSSYjy9a0MPw5m9kFtJ0FSWzC5tIJgE7T0Hn+tRk6oqkGWPratXCvQGAwbFHfZVEkmABAk7+VQxfFVsozTLKpKqQfERyB2bWJA5TSpsWjL7V9u2tO1nDhe8X2nYSFPNUGxI5k6A6QYrz5eIXswvC4/els4uA+IMCZYnrUeMYggsTJZiST1JMsT8fnUMGwCAH/QDp8SfjXXGCiiPNHccJxtvE4e89wAYq1F1yAFW7bkS+VRlW4uYgkAA5gT5c72mNuLSJr3efT+40ET6nM38YrNw/FCtwNyIynfUMuVpiNNZ91DXrpEgnaRofd8IA+FOMd2KVDcW4i9+4HuHMwREnytqEX5Ch8Hcy3FYzoQwiJ01WJ8wPdNMTJFQgyBO2g95kRHmfnW3gx8nVdquJrcsoozeC67J90JcEkR1DgkeTGuXF0jUEg7yJBEdOlaXG40jkf6ULwSzZe8q32ZLZmSsSDBy79TA9/SaiCSia8v3j8dx4v3jcjV1tlvN+7QXT73DH31Xg7uuU9NPXp76J45hbCNFliwBIksDPIbacvnWVmq0rRneLNng5jEWz/e/L+tdpw/EhDmJ0ysPL2l/Ws3gqYYcMa6batelpdiwKMB4QkKQdx033oyxjsOndg2czrbLsLjZluEqjNpMBQGnY+yelcs3ZukCYTjtu9iyJ8As3RmYAqDo8kHceGCQDuNDFZ5wpucOuuXOay6yo9lhceRy0Ktcflz91FcCxlkftl0WreYtABSVtqVc+AE/aZcsHqo61zv/wAzFq8ijw3ShjplbMNvhVqO9eKIvWzKd5Pwr0/hfEBawahLjXVUaZvAQsagHodwDqARXmFm1mYCQJMSxgDzJ6Vr4njZtk27V3vLagKjOgA03ZUOmvIsCeehq+SGVIiElG7Cu1HFVuZQAwIPiDHXaDO8EbQT5xrWOcQpJEQpj3AT89apxdy4WzXcxZvFLbmdj8KHBq1FJUQ5bPRcN2ls5FzWwWyiSV1JjUmnrgFd40pVl8C9mvzGzgLlzxMCyqYKtHMApJGbTws3Wuo7PWP/AMfcuWx4rTFnDeHvUGVQQ0EK+ux0INc7hsePEp2yhI92/wCFb9/iqpwxlQqGuZkgnxQbwcwBv4ef+lZcltpV5NUsVaZytvi7K9wnxEkg6ztMCeYEnlFVcKwr3LyC2PZIbUSqgEElh00257c6GmFke7410nZ7iSILiIIF0Bhm32grPkZAraTxVpGNX2zYx3E1e0LVpcjkgAWzlN4BgZXxf2okGCYaRlIMTnJxsqb6XHYF5CFs4Tw+2hDa22MKpJBgoAdNay7t0i53dwKwAIB3nxZhqNyCW/mNB8Y4215p5kLmJGrMoK5z1ZkgMftESddaiPGuinNoa7iX71xezB85Yh9w5ic068hPWK3uFM93GobFvPFvNcBYqqlgcxDGcsTK6HU7HWeSv3ixliS0AEkydNBv0AA91dN2E4ytq6yOYFxMs+amV+RI91XyKo2iYPdHR8cwzthxZtN3jWbZchlAJTLnzWyRl9lfZBB1G81RwrjaqlxyQTdjwof3fsCR4jMk5tyMpIEwSaKwlrEtbS2PAVRlLOAQRmAQSNJIiZ6ERXCfslz94UIYWjLZIKwfDmEenSueEVJUzaTo67DYm7cwTr4FK3DmVS65e9DNJKk5hrEGcvhGtCcdxmV2MiLogeEqSFZxczhdRcR8xKnyILAio8B7UGxhLuRZul0ImOgAlT7YkbefLSsnimPTvbhcC87NmDDw2pYeMqqgD2guvODPWqjDbtCcq6O+4bxgwVttOZCbcEhrrKR4VIO8A6aSSQDNYaY5jhrTFybSXUVzLyrEsVZl2EiIaPsxvNc3wTjPc30fUKtxXAX7JH3cx/E+tQ4zjEZz3TOVJzHNE5mIZhppAZm+tSLh2GerO7w3aBcUj4VJLOZtBhC3CFOZPFOW4RnynQHQSDEj8UxiXcPZfvc+GGYTmYm1cdCArI3sMDLbeKTGgriMHxF0AZGgrGvMEGRHnOtRw997aHRhbuAAyDlbKcwgkRIOunXzq/iS6IzKsbdIlW9raRsRoZHUGJqViYDQYmP7ug9n18uhobNmieR+XP8AM12PZvtRh8JaZe5ZyxJzuwDRoB4VHgJUDUE/jWkm0tIUds5bE3AahhsK9xgFE8zJgDzJ5ClxbGd5dZtYJ0kKGiTGbKACYjXnU8NeKrBkZufz0+Pzq+kK7YPi7BRirbjzBB8wRoR5iqlukEEbinv3pY9NtatNpcimRm+Q8jVEJW9Gtw7hd/HllsW5ZVzNqAoExuevTfQ9KxGQqSCII0IO4I0INbnZntY2CZsigrcgOASGgBgCjfZIzSPMV2eG7P4XiVgvrbvEkhxaFtjEAlwDkuKx8WkZWLAGNKycsXtaKlct+TzK1aLGB6TBO/oDRN62cPcDJcDEEwR5AZgw10OaOYOter4DgzWbH7M2IwwthSrWycjXCYksxOk9Nd403rD7Sf7OrHhuYNrl1AP3ltGS9c65kgiRyI32PUUlyqTpicaRh2OIqiOif8viE0RgGFsqTm9GVpAffK884oHAjE4h82Htue7t93KDKFXu2WXbQZiufUnnHIVtYXiZwyrZSzdXPnDo2Fi7dUkRqWY7CDGhjbnXRjD32snD4a3bw9uddM9w5oJ1fKAJ01E6RyqXLEq7RwHBbF1e/tiEa4gtnO0BZdGLECTIAIB5ZtNaw8TbyuyyGykiRMGDEgGDHqK0MfiAjt4rhcEqwYIASrGQQCQRIrd7S4i2vD7dhEA7u5bOfQl2a0z3GHOMxjzyitMqf7Jq1+jjCdKSrJA66fGmq3BkC4pOwYH4a/lWpn5LMcQbjRtJA9AYHyihgaRamoQNku9PWlUYpUAG4NZnf3VbjHuZVVpg6iRqQYWZ3jwx7q6Pjly2to4dTbds4dSmW4LXt94quIgMSpIE+xyNcxiMy6MAPeKyi8tmzaSorxJ0AFNZvQvodPKd/wAPnVLGmU1pWjPLZs2sbnGVj6GeY5gnY1nFtZU7RB56VKVM6asdhOgqd2yoXQkydQfxqUqKuwriOBc2FxHgKMzCFEMpEDUAeyY0M7g7VPs9wfv3abi28gzHMQCV1kidNNJ8jPKoPjUGgRYGgnX61M++krm8O7RBJ10AG3n0qd0NJXZq4jh96wQTcN61lDkKVZwpEozW22Hn8Y2rc7Ldj8Qvd4rD3bYtsJUXMzMUOhDqBlLb7HeuFvXbtshGJBSQPIEg6eUiY/U1r4HtriUS1bDKLdqPAq5e8AJMXCPEw16xUOEq0PIM7SYG1Zu3ALjd6GcMi21t2wykrJGczIJ2A9Na5Rn23MVdcvkk67mT5k7+7Whq0hGlsmUvRNbmulG43G94qeC2hA1KLBPLWOekz571nVeRqPd+U1TQk2anFOMjEC2DatWhbUIO6WCQPvE79dZ1+FF8a7Ud7FsWUCICqZ3uXGUE7+JgufXfLz5Vji8hGXIJ5MJn36wfhVd27131pKK9DZXIE6bwPnr+FWttQ7H5f1q8naqoIspO5rq+OdoRdwiKQGOS3bluWRLbFkHIq4upO0XDvXLWtzV2Dwue6qfeZR8Tr8qmSXb8Di/6GreKJ3TAaQTp97K34RQV0LyGv+s6Ud2iYftmJjbvWA9AT+lZ1ttfU0RWrBsnw/G92Se7t3FO63FzA78wQynzUivSOyvbCy1rILr4V0UkWyLdy0wH/bzKGn+6WnzNeWzE1IGicFJEJ0z0ftd29trlt2O6uuP7RzZUWyZBIgyWPI6wJOpNa3Y3C4S9ZF+xZtW7gOVh7RQxBUM0kAzIPRo5V5CaN4dxq9YzizcKZwA0RrG240O+o11NRLi1SHl7Pcr2IYaAZQfujU+p5++vPu2XatBb7m2A1wEnvVJHdmdRbZCJPI/Z8jXNY7tli7qlXukgrlIAVZGkkwPaManzPWiOB3+HWyrXlv3GUhiIXu2I1iA05eXi3HSojx47eysk9IyeF8avYa5ntNlY7yAwbn4gwIO/rUuN9oL+KYNeecs5QAFVZ3gDrA1MmqeKMjXXe2xKszMAQcygscobSJiNpFJrSKiMQzFp5gAZSARsa6KXdGaAoqdtNCfL5nSp3Lyn7PxM/lUGckUwK6VKlTJJRSpppUh2Woai51PrSpGmIjSp4pAUAODRdu2CJ8R+EUJTg0miotLssdAo1Bnr01jb3UfbF1ba3wPCGiQRvzBAMj/Q1msaLweKKhgNQwgg7HcA+onek1opPYbjMWuIAnRvnWS9oqYIqIo3AcQCH94gur91jE+tKsVoG1LsDBpgtTMHYRPnoNeVJvLlVEkcoqyZ25VECrEtnlQMgBTxrVy2WJouxwonXrUuSRSi2ZjLU50863rXAQdzFdX/ALQOC2ESw1q0isWKsyiCRkJE8uvKs3yq6LfG0ebWkI19PnXT9h+HC5fd4B7q2Gjoc0/GFYfxV0XYHhFsW7ty4oYE5AGAIgDWQesx7qyOHcVTCY7FZVW2jrdRYHhVkZWSPKUI/irOU800hqOLOSxl8PduNyZ2PzJHyqlN628R2Zd3utZBIBLJbIPeNbJnMF5AArodSDoNKxI0Pwroi01oyd+Su5vTTTuKiRVkDmlTU8UAKmNOaagQwojGmMiD7Cwf8RMt+Me6jVwip7JlxPiOwiB4QY66GaFuWwBAUE9SZPPlt+dTdmii6AjTk6VM2zO1RuLBqiCEUop4pUCGpU8UqAC8DhO8JWY8JI9RtPkdp5T0mqGFPZvFSCpgjX/XrUrrggQIOs/69KVOx+CqlSpVVCHpClSFAD09s601ICkNDsNafSnCGrreCc7A0rHTKFFWrt9eX6Vo4TgFx+UetbeB7I6SdfdoPjzrOXLFeTSPHI5dFo7C4YtsprrLXZ5By/CibPCwvTl00rB868GyhRzljhbk6iK1LXDcu4+VamVRzHxAqL5YnMJ/xD8qxc2y1oFfDSunSieM4rvVsA6+Iz6i24od8WAPaXXbxDSsvF8fshXRg2dXDKVAOaR4teWhYeppxTbCTS7N7htzJYZtSA5IA5nKI+dcRffKyksO8RiW1hgwaefMxymtDEdq7ZsXLGRgCWh1I1mIJB22rmssnVgPX+g1ro4uNq7MJzV6N3B9pmRpCA282ZlJOZjEAl9wwmQeXnQvH8f+1YpntIfHlgZQGJCqDIXSZnX30N+1L3QtgD2sxadSDpEddtpra4PftWcO7P4SSDI9twQrJbT7q/aY+W9U0obS2T93bBeJ9mu4w/eM2a5mUMq+xbBB0LfafbQbazWLZxGVgddCDof1mjeM8cuX4Bhba+zbTRV+G58zWZWsE6+oiTV6DMfxJrlw3NZJ8tI22A5Acqot3BJLyT1nn1151VTVdE2FYnEhmmNAABAA2HOB9TVF25Mb6CNahSooLDUxRABJOx5+YB5eVVXMYxqpm8I8p/GoUkkU5EjcqLU1ImnRFipUqYUwFFKnpUAIERT1CpTpQA0081GlQBKacVECrrdgmkwICrQ9XW8F1NEDDAVDkjWMGVWnM6CtPC5/SqhdUaVYMVoIrGTs2iqNvBPESddNvX+lcrxjGZ8RdYHTMQPRfCPkKP8A2siTOwJ+Wlc+TRxw22Tyy1RKauUb7H57b8qHmrHuRpzkz9fGt2jCy0BekxvUBljbp0H+tVi56fXpTZvSigJMB9e+kSKj3n6Gln02HwpiLbSSd+W3WNx6xSgeXx/pVJufQpTQBa1vSYOpieXp+FSvYhmVQdrYKjTaWLQT6k1XbvkT0MToOW240qT3fePQe+gCs1GnzUxNNCERTU+ammmA9NNKmNAEp0pppppqAJTTGmpUAKlSpUASmlUaVADVKlSoENUhSpUDHV6tXEkUqVJoEyYxBJ3qTXz9b09Koa2aJkku9TUxiRSpUqKtlV/FeEid6CJpUquKozk7Y80xalSqiRBqU0qVACJpppUqAHmkDSpUAOWpZzEcqVKgBppqVKgBU80qVAhTTUqVACpUqVACpTSpUAKaU0qVACmmpUqBn//Z"/>
          <p:cNvSpPr>
            <a:spLocks noChangeAspect="1" noChangeArrowheads="1"/>
          </p:cNvSpPr>
          <p:nvPr/>
        </p:nvSpPr>
        <p:spPr bwMode="auto">
          <a:xfrm>
            <a:off x="63500" y="-850900"/>
            <a:ext cx="2609850" cy="17526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67199" y="1981200"/>
            <a:ext cx="4765813"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53379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 Law</a:t>
            </a:r>
            <a:endParaRPr lang="en-US" dirty="0"/>
          </a:p>
        </p:txBody>
      </p:sp>
      <p:sp>
        <p:nvSpPr>
          <p:cNvPr id="3" name="Content Placeholder 2"/>
          <p:cNvSpPr>
            <a:spLocks noGrp="1"/>
          </p:cNvSpPr>
          <p:nvPr>
            <p:ph sz="half" idx="1"/>
          </p:nvPr>
        </p:nvSpPr>
        <p:spPr/>
        <p:txBody>
          <a:bodyPr/>
          <a:lstStyle/>
          <a:p>
            <a:r>
              <a:rPr lang="en-US" dirty="0" smtClean="0"/>
              <a:t>Developed by judges through their court decisions</a:t>
            </a:r>
          </a:p>
          <a:p>
            <a:r>
              <a:rPr lang="en-US" dirty="0" smtClean="0"/>
              <a:t>Aka precedent </a:t>
            </a:r>
          </a:p>
          <a:p>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3743325"/>
            <a:ext cx="2514600" cy="2712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AutoShape 4" descr="data:image/jpeg;base64,/9j/4AAQSkZJRgABAQAAAQABAAD/2wCEAAkGBhQSEBQUEBQWFRQVFBUXFBUXFxgVFBUXFBQVFBQXFBQYHCYfFxkkGRQUHy8gIycpLCwsFR4xNTAqNSYrLSkBCQoKDgwOGg8PGCkcHBwsLCksLCwsLCwsLCwpKSksKSwpLCksKSwsKSwsLCwsLCwsLCwsKSwsLCwsLCksLCkpKf/AABEIAMIBAwMBIgACEQEDEQH/xAAcAAABBQEBAQAAAAAAAAAAAAAFAAIDBAYBBwj/xABNEAABAwIDAwgFCAYIBQUBAAABAAIRAyEEEjEFBkETIlFhcYGRoTKxwdHwBxQjQlJicrIkM2NzguEVFkNTdJKiszREVMPxo8LS0+I1/8QAGQEBAQEBAQEAAAAAAAAAAAAAAAECAwQF/8QAIxEBAQACAgICAwEBAQAAAAAAAAECESExAxJBURNSYSJxBP/aAAwDAQACEQMRAD8AwdGjCmhOAXYX2XgNhKE+EoQNhKE+EoQMypQreG2dUqCabC4AwSOlT/0DX/u3eXvWbnjO61636DYShFP6v1/7s+Lfeujdyv8A3Z8W+9Z/Jh9w9MvoLhKEW/qziP7s+Lfenf1WxH935hPy4ftF9MvoHyrkI1/VXEfY8wnDdHE/Y8wn5cP2h6ZfQHCUI9/U7E/Y8wl/UzE/3fmE/Lh+0PTL6AYXIR5+52JAJLNOsIPVolphwII4FXHPHLq7S42doYShPhKFtkyFyFJCUIGQuZU+EoQMhKE+FyEDIShPhKEDIXIT4XIRTIXC1SQuQgqOoJK3CShtNC7CdCULSGwuwnQlCBsKOvVyidTwClqPDQSdAhtauZLp1FgvP5vL6T+t4Y+1aTc3eNmHdUbXc4B+XKQ3NJvqAQdDw6Fuqe2KNS1OoHEzblOTMjgWvAv1LyPYzXPr0xeHPYCBNxnaZtcR1dC9Mxe6tOpVe9w9NuV3FxNyKgc/MQ/m6zwXycu9vZrhbxeOqMAmg8yQLVJAuIcebpfUSozj6md7BQBcxmcfTGHgkj6M5YJtN4QqnsLEUGU+TrPBzRUDXFwc0mczQ85AQLRxVhu08RT5UVKbKraUGWhzXPYfrB1MZJA1B0v0LG10s4baj6nIkUWgVYuX1PozBMVBlkGRwkdafU2nVDXu+btHJvyObmeSRbntIEObJ4dBUezt5aTGhjmOYS3O1uUVW5TLgZpmemZFryilLE0q7ea6m8loBAIdwIM0iQbhx4FDhVOKqu5Qsp0ntaJY5rnkVYu5rb80gEWOs2TvnlXOxnJ0hnp5mk5/TH9m4ZpB1v1aIlgMO2i3KxrQBMNuOB4OMi8dQhVsC8OaM7XGq0yJaQ4OGpzHhPAcAIVOFSjjqzgyWUWhzSahIf8AROvla/n6GNeo2XMDtGrULGZaIMHlRlcTS+x/ac4OBaeBvoVJgME1mFbmZ+spgPF4kP1j6sXcSrGEYxrnPLWtLmMJeCA4tNNsmZsdfJFDMRtisPSZRIDXOrNDspZldAAfnNyINwOxQVMNQxjZYZIEk6VWfib9YfeHeEU2ThmFxeWAOqc5xu13OkvB4SHAiIHooJV2M4U21WgtMgUHNqOhodmLQTEzmOkcD0lXG3G7iWbZ3amwn0TJ5zTo4aQhuVbbC7aDncnigA8tBLg12Qycv0rY5pm2dvSFU2tuvJmhqROXUOHSwixHZ4cV9Hxf+qXjN5s/F9MpCUKarRLTDhB6EyF7XBHCUKTKuZVQyEoT8qRagjhKE+EoQRwlCfC5CBkJQnwuZVAyEk/KuILEJQnwlCobCUJ0IftHFxzWx97s6FjPOYTdXGbukeLxUnhkE95Q/wBI9Wkezqgrj35jawHwfaruFocTpwXycsrnluvZJMZoY3Qwk4ujOhf5Qbr1Z+AJFncZBMg2BGpkGziF5DsfazqWIY+nl4iHGx4EWBIJmxhbvD7zAU6lVpc/ntaA2S7M7RrWkfeAkSOae/nlrbUHhhXNI5ogETAnQgzbv8VxsRDxJAjS56+kWWZb8pQa8gsbUYDZwOV+l5sRrPQjexN8aGLLg0OGQS7PljuMknrWOF5WDgWFzJBlk5OxxLXQ3ogXCF191GFuVkAipnbwEEy5gAuWwDYutC0Oek9oIIjgdOowD2FOds4QQCR6x2ETGp8U0u2bq4LEUuVNGo7KAHUabjmaRcuYWkOnqOYaKVu2q9MxUph0U+UmmSwkWzAMlwzAza2iP0KTmuBMEA8BfpPH2KaoGONxe+tj2XhNJwA4feqiQMxczOM7eUBEhxPOa5pIiSeAUnIl7HinUa9rm022h2VrGta480m5DZ0Fyr9TYFIluW2UODeAh45wtBIIi3Wg7tyw008pswuBg5XOBuLtymQTIJcpyvC9s+g8Zi5rXfStqAZpiQ7MNLXIVPkwG06bXXzhxpZogtebt1kReOOUwQdYKNDGU+TBfnlzmuNQB4aB6DhMROh5/FN/p1xycvhzmLnNYWmSHMufT06RD7ps0s47AiscSHCHAPGYNOUtzTIIOsaj7t5lBGOq4ZhfrTkB1EtcILcgc6S6WOMzI6NIKO4fbdCoCRVDeUmc8szSC0wXWnrDtQreIpPNIg5ajTrIs7rEnLNjF/rdS0gK/DUcWHC4qN9JpjlWdMgem37w7wsvtLY76Rvzm8HDRazam7/onDtLTnbUJAy1ACMrgHwSdCbceBVDC7eHoYoAEueM4Eg5DH0zWixj67egrv4vPl4/+OeeEyZSFyFpNo7tyM9HiJyyCCOlhFnDs8ln30yDBEFfT8flxznDy5Y3HtHCULsJQurLkLkJyUIGwuQnJIGwllXUlA2El2EkFiEoT4UWIrBjS52g8+oJvSK+PxnJt+8dPeszUr5nQL9J6TKdtDHlzj0nyB0A+PWu4LDRrr6l8zzeT8mX8evDH1i5hKHT3pu0MTbK344W+OCbiMSILW3tcqTdjA8rVyGYkaa8em0LjeG5yk3Wol9XLe5AtBdxNifRXo+8+H5PAueS4ABgA5vpco0h4d9oDr96pVNlNpYyiWtyhzCYAaBDSBNutx16LK18qLsuywOnEUx4Nqn2LleW+nkjanPJJ14jp71pN0nEVA5pANgJc6cw4FrNWnQyDZBNk7FfiHhrOPE6DtWy3E2fleWnUEz28JB07EVe25tiphaVIF4JaHh4EkF8NysJdcDK/N0E+Weob616YHJVHjoBOZv+U2PgjPyt1MpwzBPOY9x6+c0CR/DqsCx7rC+oj1Qpoez7vb2vq0aRfd5c0PLmnnB0mWBvCAdJ060Sq740WmH6SW80h8FsTI74tNwehZjdHZjXNByszNvTzBzg12hJM3Cwm08d+kVWhxDWuc1tr2c4wQNSCSJ6uwIae14PbeGqnLRqtLr80ZmuteS0jzhX25vquBjgRPm1eIbqYhzawqNcREgukNv0EnUHS6121NvvwtNgIDS7lOaHAkGWhjQW2mHh9+A8W009DbVd9Zs8bEHyMKJ9CmSJAB4H0XA9INl5lR+UyvTEEtqdT2x5tj2rZ7H3sbWp03EXdmDwDZpF4g6mCFdi3U3XpHKQAMueARb6Qc/S5496EndZ9IA0KjmkU3NlriM1S7mOcBE2sZngjDdt4bNl5RrHaiTkBniHDmn+SuBoqDm1A4TqIdeOlvb0KaNs07HYujJcG1GtbTOmV7i6A8BzMs5Tf0TZR19p0XOc2tRex2d7CWguDn5bxkyvu0zJbdaN2CcDYtNo69ZuOju4qrXwwEZmaQRI0cBEgcTc8E5OGUwmHcy+Eq061PK36HNdxm5MkFj4vmaBppdXcVgG4gHMxzHjUOEPb1mLVG/eb3hT47dqi8QLEMyMjnFozGoCOgzPcSqmLp1cO3O2s7k+Us130ga0ssA183zdlitY3KXjtLIz2P2W6kb3bwcNCqkIjtLaj68ZgBHBs5SeLoJN+Hcqgw7j9U+BX2vHcvX/AH28OWt8IIShW2bOqHRjvAqT+h6v925b3E0oQuQiA2NV+wfEe9L+hav2D4j3qe0NUOhKEUZsGqeDR2uHsUh3aq8Mp/iT2n2aoPC4ip3dr/Y/1N96SntPtdUjsyp9nzHvWL27tTM7m+iDzes8XHq+OK0W9m8NjRYdf1hHRwb2nj/5WQp0sxk9wXi8vlt/y7YYTs3B0Cbn46yrtY5W26VwOyx1kD48FI65HauGnTZmFoc0k6yfjzR/cjDRiZ6p8I96F02Q3x9a0G5DPpz2euPcsZdN49tRtAzjqY+zh/W8n2Kt8rH/APOpDpxDT4UqqnqX2ifu0qY8QT7VF8p4/Q8OP2p8qbveuX00B/JvhgRJF5A8v5rQ4PDhuPrhogZmH/M0E+aF/J6yAT1+wI5hx+n4jtYPBrQp8tM58qlPNisK39i7zqKPbG7jaeADwwS1zAXWk53NEyLyOHC5V75RqU43C9VL11SiW8onZpH7Sj/uNUF7cdsMb+L2ryzB7uVK76paDDS4zck3NgALkr1fcxvMZ2hCdx8I0l0tBmo7h96FakZPcrBxWLXC7XkE2ItGiIfKoSH4do4sc4kDUgtaCY4gcehQ7mj6d/71/rRnf7ACriMI08WvGpGjmlKPNhVcXNBvw7QeAtovRdh4E/N3OM8xjsozukAtIecosXBpMDuWc34wIo4nDhgDQ9rTA4Q4M6Pu+s8Vtdh0s2DqtHGjVHixw1T4Pl5jidpF0Q62hEGIEAQOiAtvuji3tpNbBIa7ObtGQQZcATJkxCxO2tj/ADZ7A5wOZodIGvTBvxkd2i9F3Sw45CpA+q4Ra8AkX7UnRQrEfKZXpu5sEQJa67Z4wTzhwHaFrth758tSa6owNJzZ4kNbAkQDM249RXi4a/Nz80yNZ1cRqSvQNk4EfM6r4Etpuy8CAQQ+HkwCRInghY1zt5sGXZX1GsNvS5oMwQQ70eIU+06LBRc5rpsDFjMkQT49C8f2lsl1N7XOcDnvYyAQecJjgR5rZYbEvFJpmzg0XzZiGCDmzAAm7QI4AldMN+0Yy6XfnfWuHGHpKoZ0s6+np5Nr4xC784Q/OlyiaXa/84TTWVPlVzlE0bEG1FMyv1oOaqXLKaNjfzjrCSCcqkpo2wdbCk6kHtUZpvHBX9olz3lwYG6WbYQABpOtvNVi4jUOHgfWvHt30pvabWNjPwe9WKNSdP8AwuOxA6fEFLDVJcdDA4K7hpd+r3LTbi0+e4/h9ZWafp4LVbjauPxa/tXPPpvDsbpX2hXPRyQ8GN96h+VI/o+HH36nk1vvUuzTmxuJP3yP8oZ7lX+VE8zDDrrH/bXKtfCLcRsMHafJFdnGcZiD+0cPCFR3Ip/RjtPrVvYt8TXP7ar61J3Wg75QR+mYf903zquRLa1IvwLmiLOY69rMcHH1IZv3fHUP3LP916MYqsGYN5JiQWjte1zWjxKlPha3R9Bn8KHbkt5zv3jvzonuiPo2fwoZubq794785VyIze6zIrP/AHr/AFrR71M+nwZ/ej8iH7Pp0hXbyJBtz4MxUzHOD16InvV+twn4qvqppUjMfKJh5rYQ9DD5VJ9q1u6NOaUdTvas7v6JfhT1PH+pi0e53oDtPrSdF7Yb5TqBL8KRpyJ/P/Na/cn0CPjRAflDbIwx+48ebD7Ua3L07x6gk6L2CbR2Q351XJYHAsZEuu0FjS54YCIhx1g3cjW7FHlMO9hjnNe24kXB1HEdSK7RoN5J5gZsoE8YBER0alDdzXc2FZP8pewHaOHHJ6eiRHHq1Ryq2cJTjgR+UqhtRvMd1EeTgiWGvhB1Fvu9q9mXHkxcZzjQvKlkVrIllXq24aVci5kVyAugJs0pFi5kKvEBNLU2ulEtTYV0tTXNTaaVFxWsi4mzTFvdfQpFvxqpHqGovE9BlTr9SgogAkiNFMRZRMZBPcoLVU2C1+4zbO/FH+kLH1uC2m4zeZ/EPcuefTph2I7u3xFc9NeqPjwVX5UXXwo+5UPiWD2K3uld9Q9Nd58S4Kj8qLvpsOOikfN5HsWPlfhd3LHMb2+tP3fM1qp6az/OU7c1nMZ/CodhVMrKlSx+kMXF3GzRrxLh4rM+W6qb63x9H9yz89RGsewfM3yJtI7Q0kHtmD3K1i8A99Wu7I0tNIMZoTmbOXsNy7+JVtptjCPBt1deUqJ8Le6XoM7GITugbn94785RfdP9Wzsag+6Juf3j/wA5SkAtgsjEv0/XVNPxrR70elhPxVPysWa3eq5sTUnhXqjwetNvR/yv46n5Wq1IC78Nthf4/XTRzcw80dvtQbfn0ML2v/7aL7nHmjtPrSdHyA7+N5mH7ag8qfuRTdE3Pb7FS39Z9DRPRUqDyHuU+6Tr+HqSdFHcf+qqD4sUG3QdE9vsC0Jo5yWkwHEiejnESs9unZzh0OPlZWXjRZztW2uy1QdZ/Mrmzr4U9QH5gp9tbGqZKrw0FkOdIImLnT490GxROHcBex6zY9C75ZzKyz405zGyVXXCnOMekCO0R8fzSDh0/AXsmeN+Xn9bDCkpIXIW0NTSnkJhCBpXJXS1NIRHZSTYXFFY5xsqlbEsBgujtn18VaKC7RnlWiZtOml3FeKvQJMIIkGR1Lg49oUWC/Vjv9ZUlP8A9yCWsVu9yG/RDtJ8HLB1eC9A3NEUAfx+9c8+m8VncoywnpcT/wCo73oZ8p7v0uiOii3zqVES3E/VN7HfmB9qD/KW79PZ1Uqfm959qx8r8RoN02/Rs/C1Y5/62iDUyMfUzOzGGjIdSesCFr938SynQa6o9rG5Bdzg0W6ysTtFzH06Ra4GM4MOB4mJAUw7XJtmb2PbixSbTyB9QGX8QcoBaBpIi56RZFN4KR5KsDBa1sk6OIBLWRwkZ79McFkNjUKlZpY1mZza9J+ZmU5GPpBpJdP3GW1GW63O22u5CvlF3NEAS4kZQ1wtxlLNEV91f1bPwt9aEbocfxv/ADFG92aRbTYCCDAsRB1QTc/T+N/5is1Yzm7A/Sa3+Krf7i1e9emF/eP/AChZbdv/AIqt/iq3+4tRvX6OF/ev/IFQH34/VYY/ff6mIrufp3+0oXvx+ow/7x35WojuidUnSXtR36b9AzqrvHk73Jbn6nsCfv5/w46sQ71VFFue6/c1WdFa1g+kAvGe8GDdx0PBZvYHNr1R0PcPBxC0n9r/ABg+YKzmzhGLrj9q/wDO5SLWlx+EccPUIcI5OrYg9DuIPUs/um4xbWbds2utW4k4d4gHmVB4h3vWR3QdbvViVq6vKiJpSOOjrQegjjHmq2Jp045+Hk/gIPRqARp1ooGEuOkRpF+IN+744qpVMjLfpkkdkeB8ERn6mAwpE5XM7HRpPAlMGxKZEsqO7CM2vYFo6z+HpXiLT23CgrYenEuY06WyjNcgaDtWpbOksl7Z47CkSyqw+XvQqs3K4tOoJB7rLR7SbTawtpQ2q4RTGZw50ZriYFr3QHbGFNMgnSS0dWUC3Zzl6vD5LldVx8mEk3FYuTS5QGqmPrwJK9enD2WZSQs7Yb1+CSzufbXLOPKC4l01+xoH+j+aL8qFG+i3oHgF4tO6DD+g3s9akpDTtTTAELtF9xHWUqpapuvQN3awp4MucYAYb/ibA8yF56084k6A99kYqbxvNPJB5MQS2ZLst4JPuXPLlucDuxN5WYWmGFrnvAuBzWiWgjnHs4ArN737bfiMTyjgG8xrQGyRDZHpG5Pgo9obR5Wq59JgptcbNBzwAMsSdbdXFVxQc4y6/b7Asyc7LUWDxRkOOYkHU3I0i7uzRT3gcANJunjDRKkYFuTSWvQ/k+J+ankm3zkVDqCYkQCLc0ga8FpS9/Fn+n+aC/Jj/wALU/ff9ti2IcsWctbDG4wyOYZnv9vQPBZjddoBIacwFR0GInnaxwW6L+A7enis7hti/N6jnGBTL3Ft4ADjmgybRp3LFjUYTdofpVX/ABVf861O9o5mF/eu/Ig+72ySMXVDMrya1Z8gyCC8mW6WiFrdv7DfVoMytOenUDgBxB5rrcbGe5Bkd+f+GoH9ofyK/uibHtUO/Oz3nC0oHo1gHfdlpbcdqobMqVWVMJyc5X4gtf8AZM0zlBI7zHHuCTpKu79j9GP+J/8AtUG5Triehqq4ytWrbIbVrNOblpMSeaHVGgkkniQCTxVrc2nDmz0DgrOCtbUMPd2j1BZnZOI5TFVXxGZ5dEzEuJieK1ONpFpngYjwA9ixu7Z+l1Hx2KRa2GL27Tw7IqtfBB5zQCBJDby4HVw0HFZfdE3Pb7FZ31YBSkxORxBvwLD71R3ZqhrnlxAAMySArEegYHHsrNz0nZmkEAwRdj3NcIIBsZCiwu0qVX9VUY/KRmykEiQ6JHDQrM7q7fo0KBFRxGWtiPqnQ1cwuRFwZ1WY3O3oZQqVswcc+SI6WuqTMT9pVHqPLtLiA5pcCJAcC4c5uo4cE6s2xPUfUvKH74Bu0X12UwMzHCOOjTf0Z9AKptTe2s7aDazQGuyxAFrseznAk9PkrIbaDfetUZjJYYA5Oo38QbybvIJ2H2u/FHI8NGW/NBnMWEmZOhDIQbam3quILTVylzQQC1uWxM3uVBhsU5hloifSv6XC/Ra1oWpxzEvKbaW36NJ725iS1zhABkQSIJMDgs/tDep7rUuYOJs53nYeBXoe1tysFiRmAfTeW2cDMk3DqjT6Zve4mF5RtfZrsPUNN5aXCJyFrgNbEjQ9Wt16J5rlNOP4pOURxLz9YnvSUHKdR8Ulz26DWVcc1OCzky/td7UqDFXsU9Gl3etRVnKzSNlKRJSoCOlOfTAB7Cq+BfzecTqdeiymrVxHxxUkVMxoACeHKp86CRxZ6FUXHGxTGuCgpPLgnCj1/Hig9P8Ak3f+iPP7Y/7dNaxteUA3TwbWYOjltmYHO6y65OvYjAo/EH3rhbduulljr9Ua96kidVTp0iDM+v3q0XLNWEKQBkAdsCU6T8FNBCgxNDNo57DGrSOuLEEKKjxuzGVfTaHdvWqDdgtYW8nmZlqCoADLc4i8Ok6ACAQrgo1ZP0g6WnKAdNHagjXSOF05nKzznMInWCDHQRJGnFBkMLsxw2iaFX6Sg9lUxdoby1QVyAM2mempd0No0GYOri3SCx9dr5JcGhtSWMaCL2NMA6mVdw5bV2i/nML6VNoeGuM3zWFhJEsn8QCobb3Lq4iiKfLhjAcxpBoLHuaTlLngBwtqIOltAt9p00+zdp0sZhhUpnmPbBixY6BmFxqDxhC6e6Ro1A/DvFvqVASDrMlpHqVLcvYOIwWem91J1FxLgG5s7XFrW6kXENAi3StYK6z1eDW2Z2/QdUp5cVhQ8QQ2rQJe5kkGQxwkTAtKydHaDaLKgaA4ubADiWFt9RGp6l6oKyr4vAUqoipTa7taCfHValiWV4u/ari1zSAMxzEnWTE3HYocPQgktIBPfxmy321vk5BJNB8C/NfJ7g4DTtQR/wAnOKHo5O59vMLfH2xyBNwgmTr0+SmbQHSZRZu42NH1GHrzhUcdsvE0QeUovA+0BmbrGrbaq8CJgT4VOliFYbUKaHreGqB1NjuljT4tBXz1twZcVXb0Vqo8Kjl7fuxtRtfDMNNwdkApvH2XsABBnuPevL/lI3Xfh8Qa2YFmIqPc0aOa4w4gjiL2PqUla1wyZf1pKsbJJtNvdKnyeYb9p3PPtaqj/kvoOu11Rv8Akd3gwFrH45rgCNCAR2EWNk5mO5sBpNot2R0rHtftr1jxLePAMoYp9Km5zxTMOLgAcw9IAA6DpVKs4hvDXrR/ebAc+rieUY5tWvUyAZs3pGRdsWi9/FZmvUJNj3Qu06cl/JzR3LlYcOv2KrQrO4meiykL1Q8J8JjG9akydaosUDZSh11WaFLTPYor2fdmn+i0D+yZ+UIvlKGursY0Oe5rGxxho7BNu7qWe2nv/SZIojlDFiQQzXx9S4R1bXTW3EnoUZeNRcHQi4WW2XRr4n6TFS2kTLaI5oPDnjUjWzu1aOQP5QpRIXJjqo4rmb4smuc2LhZNlyrTaQq2IwZMmnUcx0QIIezSB9G6Rw4AFQYiiw6HzUQkaGe33q6Vmv6nYqjiX4nD4lpqOqF2Sr6FRr2jPmyDm84ugCbBvQtzQeS0F0B0XAOYA9RgSO5DeW6beYUecdI+OpXtBh9P4hRlipU8Q4cZCm+fN4x8dSzpUxBXOUKh+et4H47FG7GtHR3n+aKuCqnIcccz7TfEJf0iwa1G/wCYIaE4XJQ07bpDWozxCad4qA1qt7p9yqFtLdvD1/1lMT9pvNdfrHtWc2ruDlY92GqOkNcWsfBBIbzQHSIvxPSjj96aHB/kfcoX73UOknu961LYzqMJ8ku8mTEOw9UkisS5p4Co0HNP4gP9IR35XtkmpRoVGTmZVyWMNioCZPQZpi/Wqm7FfDYSviDTYcriOTOrg2S7KCTpDgOvKrW9u9FOrhXtykc6m4EwAMtRp9U+K3zKkeaP3eeSSXtk63Jv28Ul6Tsbe+kMPSa6k1xawNLrXLRl+z1JKcpwAs3tMXNT/MfereG3zLeL+8u9hWXAUrGDoXZjdaCpvJQc0NdRYQCSAQ6ATcnXUqpUxmGIkUmD+FUWUW9CkLWgacUEtN+Hd9Vo/hCl+b4f7ngoKWUcPMqcOHR5lXdTUPbhsN9xStw2H+4e8qIBvwT710sb1+JU2ukjsLhzpk8Sk3DUB9jxPvVR1O/pHxKeKVrk+JU9jQviMTTqHNUcHHre4x2CbdyioiiHAtDJBsdfI2KGZeifEq5gqIm8+JU3/F00TNs1P+p8h7l07Tef+ZPcAoKNAEaeZV+hgAeCzv8AjXP2Hv2hU/6h/cP5J9DGOI52IrDsH8kSfs5pFwqGJwwbYBNo5UqNOuIrnu//ACqNfFEHm1qx8vYrr2WsB5ILiHljtRfyWpSrOHxzs0GpWj8ce1FsNSDz/au7ah9hWZo1jmstdsiYPWPYpaQE21jshAaHib+mTbvQl21T0u8f5q1vMA+o0C+VsGO5BTguo+YV4puxd+fu6T4rvzxx+t5oWfwn1+1LIfsn/LPtV9YmxCpjDxd8eCiOO6/jwVU0XcJH8KYcM7p8j7ldQ2ujaHX5FdONPSfD+SGmken48EzkutNRNiZxp6fjwTDjz1eP8kPyRoT5e9cyHoP+lXUNr1PGwTBF9fLq6guVcZOpB8D6wqJpu+yfJNOHd9k+CaibXRi+v1f/ABSVD5s/7J8EldQdpFXKaSSi1I0qQpJIG1OClbokkoJDquBJJYrUWwLLhSSWWk9NoVzZzR0JJK1IPUBbuUw0PYkkubfwkabdyp4pJJbiUwBZ7a3p9/vSSWse2aFlxBtZOGJf9p3iUkl0qR11Z32j4lMe88SUkkVFUeRoVAKpnU+KSSiHk38VWqalJJEMcVwldSWkRZin4cyTPQupKofVCqcV1JSomDR0JJJLSP/Z"/>
          <p:cNvSpPr>
            <a:spLocks noChangeAspect="1" noChangeArrowheads="1"/>
          </p:cNvSpPr>
          <p:nvPr/>
        </p:nvSpPr>
        <p:spPr bwMode="auto">
          <a:xfrm>
            <a:off x="63500" y="-896938"/>
            <a:ext cx="2466975" cy="18478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9112" y="1926770"/>
            <a:ext cx="4548826" cy="34072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4851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Articles of Confederation</a:t>
            </a:r>
            <a:endParaRPr lang="en-US" dirty="0"/>
          </a:p>
        </p:txBody>
      </p:sp>
      <p:sp>
        <p:nvSpPr>
          <p:cNvPr id="3" name="Text Placeholder 2"/>
          <p:cNvSpPr>
            <a:spLocks noGrp="1"/>
          </p:cNvSpPr>
          <p:nvPr>
            <p:ph type="body" sz="half" idx="1"/>
          </p:nvPr>
        </p:nvSpPr>
        <p:spPr/>
        <p:txBody>
          <a:bodyPr/>
          <a:lstStyle/>
          <a:p>
            <a:r>
              <a:rPr lang="en-US" dirty="0" smtClean="0"/>
              <a:t>The first constitution</a:t>
            </a:r>
          </a:p>
          <a:p>
            <a:r>
              <a:rPr lang="en-US" dirty="0" smtClean="0"/>
              <a:t>Each state was like it’s own country</a:t>
            </a:r>
          </a:p>
          <a:p>
            <a:r>
              <a:rPr lang="en-US" smtClean="0"/>
              <a:t>1776-1787</a:t>
            </a:r>
            <a:endParaRPr lang="en-US" dirty="0"/>
          </a:p>
        </p:txBody>
      </p:sp>
      <p:pic>
        <p:nvPicPr>
          <p:cNvPr id="358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9200" y="1219200"/>
            <a:ext cx="3160486" cy="5106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84267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dirty="0" smtClean="0"/>
              <a:t>Weaknesses of Articles</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defRPr/>
            </a:pPr>
            <a:r>
              <a:rPr lang="en-US" dirty="0" smtClean="0"/>
              <a:t>No executive</a:t>
            </a:r>
          </a:p>
          <a:p>
            <a:pPr eaLnBrk="1" fontAlgn="auto" hangingPunct="1">
              <a:spcAft>
                <a:spcPts val="0"/>
              </a:spcAft>
              <a:defRPr/>
            </a:pPr>
            <a:r>
              <a:rPr lang="en-US" dirty="0" smtClean="0"/>
              <a:t>No judicial branch, so no separation of powers</a:t>
            </a:r>
          </a:p>
          <a:p>
            <a:pPr eaLnBrk="1" fontAlgn="auto" hangingPunct="1">
              <a:spcAft>
                <a:spcPts val="0"/>
              </a:spcAft>
              <a:defRPr/>
            </a:pPr>
            <a:r>
              <a:rPr lang="en-US" dirty="0" smtClean="0"/>
              <a:t>No tax base , no way to pay off war debt</a:t>
            </a:r>
          </a:p>
          <a:p>
            <a:pPr eaLnBrk="1" fontAlgn="auto" hangingPunct="1">
              <a:spcAft>
                <a:spcPts val="0"/>
              </a:spcAft>
              <a:defRPr/>
            </a:pPr>
            <a:r>
              <a:rPr lang="en-US" dirty="0" smtClean="0"/>
              <a:t>No national currency</a:t>
            </a:r>
          </a:p>
          <a:p>
            <a:pPr eaLnBrk="1" fontAlgn="auto" hangingPunct="1">
              <a:spcAft>
                <a:spcPts val="0"/>
              </a:spcAft>
              <a:defRPr/>
            </a:pPr>
            <a:r>
              <a:rPr lang="en-US" dirty="0" smtClean="0"/>
              <a:t>No national military</a:t>
            </a:r>
          </a:p>
          <a:p>
            <a:pPr eaLnBrk="1" fontAlgn="auto" hangingPunct="1">
              <a:spcAft>
                <a:spcPts val="0"/>
              </a:spcAft>
              <a:defRPr/>
            </a:pPr>
            <a:r>
              <a:rPr lang="en-US" dirty="0" smtClean="0"/>
              <a:t>Unicameral legislature</a:t>
            </a:r>
          </a:p>
          <a:p>
            <a:pPr eaLnBrk="1" fontAlgn="auto" hangingPunct="1">
              <a:spcAft>
                <a:spcPts val="0"/>
              </a:spcAft>
              <a:defRPr/>
            </a:pPr>
            <a:r>
              <a:rPr lang="en-US" dirty="0" smtClean="0"/>
              <a:t>Needed unanimous approval to change Articles. </a:t>
            </a:r>
          </a:p>
        </p:txBody>
      </p:sp>
    </p:spTree>
    <p:extLst>
      <p:ext uri="{BB962C8B-B14F-4D97-AF65-F5344CB8AC3E}">
        <p14:creationId xmlns:p14="http://schemas.microsoft.com/office/powerpoint/2010/main" val="1082711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3"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plus(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3"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plus(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3"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plus(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3"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plus(in)">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plus(in)">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3" presetClass="entr" presetSubtype="16"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plus(in)">
                                      <p:cBhvr>
                                        <p:cTn id="37"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pPr eaLnBrk="1" hangingPunct="1"/>
            <a:r>
              <a:rPr lang="en-US" dirty="0" smtClean="0"/>
              <a:t>Shay’s Rebellion</a:t>
            </a:r>
          </a:p>
        </p:txBody>
      </p:sp>
      <p:sp>
        <p:nvSpPr>
          <p:cNvPr id="15363" name="Text Placeholder 2"/>
          <p:cNvSpPr>
            <a:spLocks noGrp="1"/>
          </p:cNvSpPr>
          <p:nvPr>
            <p:ph type="body" sz="half" idx="1"/>
          </p:nvPr>
        </p:nvSpPr>
        <p:spPr>
          <a:xfrm>
            <a:off x="228600" y="1524000"/>
            <a:ext cx="3886200" cy="4419600"/>
          </a:xfrm>
        </p:spPr>
        <p:txBody>
          <a:bodyPr>
            <a:normAutofit fontScale="92500"/>
          </a:bodyPr>
          <a:lstStyle/>
          <a:p>
            <a:pPr eaLnBrk="1" hangingPunct="1"/>
            <a:r>
              <a:rPr lang="en-US" smtClean="0"/>
              <a:t>Uprising of farmers upset over border skirmishes with natives</a:t>
            </a:r>
          </a:p>
          <a:p>
            <a:pPr eaLnBrk="1" hangingPunct="1"/>
            <a:r>
              <a:rPr lang="en-US" smtClean="0"/>
              <a:t>Articles provided no central power to deal with such a rebellion</a:t>
            </a:r>
          </a:p>
          <a:p>
            <a:pPr eaLnBrk="1" hangingPunct="1"/>
            <a:r>
              <a:rPr lang="en-US" smtClean="0"/>
              <a:t>Over 1000 arrested, 4 killed. </a:t>
            </a:r>
          </a:p>
        </p:txBody>
      </p:sp>
      <p:pic>
        <p:nvPicPr>
          <p:cNvPr id="15364" name="Picture 6" descr="http://t0.gstatic.com/images?q=tbn:ANd9GcS5CHgsZnmpXlAV_Z-v4bNX2G1ggBOJGrUWHTmPowE9mWmaoUw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2057400"/>
            <a:ext cx="43688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45301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randombar(horizontal)">
                                      <p:cBhvr>
                                        <p:cTn id="7"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Philadelphia Convention</a:t>
            </a:r>
            <a:endParaRPr lang="en-US" dirty="0"/>
          </a:p>
        </p:txBody>
      </p:sp>
      <p:sp>
        <p:nvSpPr>
          <p:cNvPr id="3" name="Text Placeholder 2"/>
          <p:cNvSpPr>
            <a:spLocks noGrp="1"/>
          </p:cNvSpPr>
          <p:nvPr>
            <p:ph type="body" sz="half" idx="1"/>
          </p:nvPr>
        </p:nvSpPr>
        <p:spPr/>
        <p:txBody>
          <a:bodyPr/>
          <a:lstStyle/>
          <a:p>
            <a:r>
              <a:rPr lang="en-US" dirty="0" smtClean="0"/>
              <a:t>Aka constitutional convention.</a:t>
            </a:r>
          </a:p>
          <a:p>
            <a:r>
              <a:rPr lang="en-US" dirty="0" smtClean="0"/>
              <a:t>Delegates met to revise the Articles of Confederation. </a:t>
            </a:r>
            <a:endParaRPr lang="en-US" dirty="0"/>
          </a:p>
        </p:txBody>
      </p:sp>
      <p:pic>
        <p:nvPicPr>
          <p:cNvPr id="2050" name="Picture 2" descr="http://upload.wikimedia.org/wikipedia/commons/thumb/4/43/Scene_at_the_Signing_of_the_Constitution_of_the_United_States.png/400px-Scene_at_the_Signing_of_the_Constitution_of_the_United_States.png.jpeg">
            <a:hlinkClick r:id="rId3"/>
          </p:cNvPr>
          <p:cNvPicPr>
            <a:picLocks noGrp="1" noChangeAspect="1" noChangeArrowheads="1"/>
          </p:cNvPicPr>
          <p:nvPr>
            <p:ph type="media" sz="half" idx="2"/>
          </p:nvPr>
        </p:nvPicPr>
        <p:blipFill>
          <a:blip r:embed="rId4">
            <a:extLst>
              <a:ext uri="{28A0092B-C50C-407E-A947-70E740481C1C}">
                <a14:useLocalDpi xmlns:a14="http://schemas.microsoft.com/office/drawing/2010/main" val="0"/>
              </a:ext>
            </a:extLst>
          </a:blip>
          <a:srcRect/>
          <a:stretch>
            <a:fillRect/>
          </a:stretch>
        </p:blipFill>
        <p:spPr bwMode="auto">
          <a:xfrm>
            <a:off x="4381855" y="1600200"/>
            <a:ext cx="4751635" cy="31242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hlinkClick r:id="rId5" action="ppaction://hlinkfile"/>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4873625"/>
            <a:ext cx="1054100" cy="993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43302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smtClean="0"/>
              <a:t>Anti-Federalists vs. Federalists</a:t>
            </a:r>
          </a:p>
        </p:txBody>
      </p:sp>
      <p:sp>
        <p:nvSpPr>
          <p:cNvPr id="25603" name="Text Placeholder 2"/>
          <p:cNvSpPr>
            <a:spLocks noGrp="1"/>
          </p:cNvSpPr>
          <p:nvPr>
            <p:ph type="body" sz="half" idx="1"/>
          </p:nvPr>
        </p:nvSpPr>
        <p:spPr>
          <a:xfrm>
            <a:off x="4953000" y="1371600"/>
            <a:ext cx="3886200" cy="4953000"/>
          </a:xfrm>
        </p:spPr>
        <p:txBody>
          <a:bodyPr/>
          <a:lstStyle/>
          <a:p>
            <a:pPr eaLnBrk="1" hangingPunct="1">
              <a:buFont typeface="Arial" pitchFamily="34" charset="0"/>
              <a:buNone/>
            </a:pPr>
            <a:r>
              <a:rPr lang="en-US" smtClean="0"/>
              <a:t>Federalists:</a:t>
            </a:r>
          </a:p>
          <a:p>
            <a:r>
              <a:rPr lang="en-US" smtClean="0"/>
              <a:t>Supported the new constitution. </a:t>
            </a:r>
          </a:p>
          <a:p>
            <a:pPr eaLnBrk="1" hangingPunct="1">
              <a:buFont typeface="Arial" pitchFamily="34" charset="0"/>
              <a:buNone/>
            </a:pPr>
            <a:endParaRPr lang="en-US" smtClean="0"/>
          </a:p>
        </p:txBody>
      </p:sp>
      <p:sp>
        <p:nvSpPr>
          <p:cNvPr id="25604" name="TextBox 5"/>
          <p:cNvSpPr txBox="1">
            <a:spLocks noChangeArrowheads="1"/>
          </p:cNvSpPr>
          <p:nvPr/>
        </p:nvSpPr>
        <p:spPr bwMode="auto">
          <a:xfrm>
            <a:off x="228600" y="1379538"/>
            <a:ext cx="4343400" cy="283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en-US" sz="3200"/>
              <a:t>Anti-Federalists</a:t>
            </a:r>
          </a:p>
          <a:p>
            <a:pPr eaLnBrk="1" hangingPunct="1"/>
            <a:endParaRPr lang="en-US" sz="3200"/>
          </a:p>
          <a:p>
            <a:pPr eaLnBrk="1" hangingPunct="1"/>
            <a:r>
              <a:rPr lang="en-US" sz="3200"/>
              <a:t>The Anti-Federalists </a:t>
            </a:r>
            <a:r>
              <a:rPr lang="en-US" sz="3200" b="1"/>
              <a:t>did not want to ratify the Constitution</a:t>
            </a:r>
            <a:r>
              <a:rPr lang="en-US" sz="3200"/>
              <a:t>. </a:t>
            </a:r>
            <a:r>
              <a:rPr lang="en-US" sz="2000"/>
              <a:t/>
            </a:r>
            <a:br>
              <a:rPr lang="en-US" sz="2000"/>
            </a:br>
            <a:endParaRPr lang="en-US"/>
          </a:p>
        </p:txBody>
      </p:sp>
    </p:spTree>
    <p:extLst>
      <p:ext uri="{BB962C8B-B14F-4D97-AF65-F5344CB8AC3E}">
        <p14:creationId xmlns:p14="http://schemas.microsoft.com/office/powerpoint/2010/main" val="278397632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mtClean="0"/>
              <a:t>Constitutional Convention </a:t>
            </a:r>
          </a:p>
        </p:txBody>
      </p:sp>
      <p:sp>
        <p:nvSpPr>
          <p:cNvPr id="16387" name="Text Placeholder 2"/>
          <p:cNvSpPr>
            <a:spLocks noGrp="1"/>
          </p:cNvSpPr>
          <p:nvPr>
            <p:ph type="body" sz="half" idx="1"/>
          </p:nvPr>
        </p:nvSpPr>
        <p:spPr>
          <a:xfrm>
            <a:off x="609600" y="1600200"/>
            <a:ext cx="7924800" cy="4419600"/>
          </a:xfrm>
        </p:spPr>
        <p:txBody>
          <a:bodyPr/>
          <a:lstStyle/>
          <a:p>
            <a:r>
              <a:rPr lang="en-US" smtClean="0"/>
              <a:t>After the Annapolis Convention, the states, with the exception of </a:t>
            </a:r>
            <a:r>
              <a:rPr lang="en-US" smtClean="0">
                <a:hlinkClick r:id="rId2" action="ppaction://hlinkfile" tooltip="Rhode Island"/>
              </a:rPr>
              <a:t>Rhode Island</a:t>
            </a:r>
            <a:r>
              <a:rPr lang="en-US" smtClean="0"/>
              <a:t>, elected delegates to the Constitutional Convention, which finally began deliberations on May 25, 1787. </a:t>
            </a:r>
          </a:p>
          <a:p>
            <a:r>
              <a:rPr lang="en-US" smtClean="0"/>
              <a:t>The Convention lasted until September 17, 1787.</a:t>
            </a:r>
          </a:p>
        </p:txBody>
      </p:sp>
    </p:spTree>
    <p:extLst>
      <p:ext uri="{BB962C8B-B14F-4D97-AF65-F5344CB8AC3E}">
        <p14:creationId xmlns:p14="http://schemas.microsoft.com/office/powerpoint/2010/main" val="300664334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dirty="0" smtClean="0"/>
              <a:t>Constitution</a:t>
            </a:r>
          </a:p>
        </p:txBody>
      </p:sp>
      <p:sp>
        <p:nvSpPr>
          <p:cNvPr id="23555" name="Text Placeholder 2"/>
          <p:cNvSpPr>
            <a:spLocks noGrp="1"/>
          </p:cNvSpPr>
          <p:nvPr>
            <p:ph type="body" sz="half" idx="1"/>
          </p:nvPr>
        </p:nvSpPr>
        <p:spPr/>
        <p:txBody>
          <a:bodyPr>
            <a:normAutofit fontScale="92500"/>
          </a:bodyPr>
          <a:lstStyle/>
          <a:p>
            <a:pPr eaLnBrk="1" hangingPunct="1"/>
            <a:r>
              <a:rPr lang="en-US" smtClean="0"/>
              <a:t>This is a framework or skeleton that sets rules for government</a:t>
            </a:r>
          </a:p>
          <a:p>
            <a:pPr eaLnBrk="1" hangingPunct="1"/>
            <a:r>
              <a:rPr lang="en-US" smtClean="0"/>
              <a:t>For example, we elect a President every 4 years because the constitution tell us to do so. </a:t>
            </a:r>
          </a:p>
        </p:txBody>
      </p:sp>
      <p:pic>
        <p:nvPicPr>
          <p:cNvPr id="23556" name="Picture 2" descr="http://t3.gstatic.com/images?q=tbn:ANd9GcQ_E3-Bqhw_48D6SaKA34bMkB-Qn1En0Tt-KmwxTFev3unQ8xe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1752600"/>
            <a:ext cx="4175125"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91410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p:cTn id="7" dur="1000" fill="hold"/>
                                        <p:tgtEl>
                                          <p:spTgt spid="23554"/>
                                        </p:tgtEl>
                                        <p:attrNameLst>
                                          <p:attrName>ppt_w</p:attrName>
                                        </p:attrNameLst>
                                      </p:cBhvr>
                                      <p:tavLst>
                                        <p:tav tm="0">
                                          <p:val>
                                            <p:fltVal val="0"/>
                                          </p:val>
                                        </p:tav>
                                        <p:tav tm="100000">
                                          <p:val>
                                            <p:strVal val="#ppt_w"/>
                                          </p:val>
                                        </p:tav>
                                      </p:tavLst>
                                    </p:anim>
                                    <p:anim calcmode="lin" valueType="num">
                                      <p:cBhvr>
                                        <p:cTn id="8" dur="1000" fill="hold"/>
                                        <p:tgtEl>
                                          <p:spTgt spid="23554"/>
                                        </p:tgtEl>
                                        <p:attrNameLst>
                                          <p:attrName>ppt_h</p:attrName>
                                        </p:attrNameLst>
                                      </p:cBhvr>
                                      <p:tavLst>
                                        <p:tav tm="0">
                                          <p:val>
                                            <p:fltVal val="0"/>
                                          </p:val>
                                        </p:tav>
                                        <p:tav tm="100000">
                                          <p:val>
                                            <p:strVal val="#ppt_h"/>
                                          </p:val>
                                        </p:tav>
                                      </p:tavLst>
                                    </p:anim>
                                    <p:anim calcmode="lin" valueType="num">
                                      <p:cBhvr>
                                        <p:cTn id="9" dur="1000" fill="hold"/>
                                        <p:tgtEl>
                                          <p:spTgt spid="23554"/>
                                        </p:tgtEl>
                                        <p:attrNameLst>
                                          <p:attrName>style.rotation</p:attrName>
                                        </p:attrNameLst>
                                      </p:cBhvr>
                                      <p:tavLst>
                                        <p:tav tm="0">
                                          <p:val>
                                            <p:fltVal val="90"/>
                                          </p:val>
                                        </p:tav>
                                        <p:tav tm="100000">
                                          <p:val>
                                            <p:fltVal val="0"/>
                                          </p:val>
                                        </p:tav>
                                      </p:tavLst>
                                    </p:anim>
                                    <p:animEffect transition="in" filter="fade">
                                      <p:cBhvr>
                                        <p:cTn id="10" dur="1000"/>
                                        <p:tgtEl>
                                          <p:spTgt spid="23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0" y="457200"/>
            <a:ext cx="8110538" cy="685800"/>
          </a:xfrm>
        </p:spPr>
        <p:txBody>
          <a:bodyPr rtlCol="0">
            <a:normAutofit fontScale="90000"/>
          </a:bodyPr>
          <a:lstStyle/>
          <a:p>
            <a:pPr eaLnBrk="1" fontAlgn="auto" hangingPunct="1">
              <a:spcAft>
                <a:spcPts val="0"/>
              </a:spcAft>
              <a:defRPr/>
            </a:pPr>
            <a:r>
              <a:rPr lang="en-US" sz="2800" b="1" smtClean="0">
                <a:solidFill>
                  <a:schemeClr val="bg1"/>
                </a:solidFill>
              </a:rPr>
              <a:t>Notes:</a:t>
            </a:r>
            <a:br>
              <a:rPr lang="en-US" sz="2800" b="1" smtClean="0">
                <a:solidFill>
                  <a:schemeClr val="bg1"/>
                </a:solidFill>
              </a:rPr>
            </a:br>
            <a:r>
              <a:rPr lang="en-US" sz="2800" b="1" smtClean="0">
                <a:solidFill>
                  <a:schemeClr val="bg1"/>
                </a:solidFill>
              </a:rPr>
              <a:t>The Constitutional Convention                  #7		</a:t>
            </a:r>
          </a:p>
        </p:txBody>
      </p:sp>
      <p:sp>
        <p:nvSpPr>
          <p:cNvPr id="85" name="Rectangle 3"/>
          <p:cNvSpPr>
            <a:spLocks noGrp="1" noChangeArrowheads="1"/>
          </p:cNvSpPr>
          <p:nvPr>
            <p:ph type="body" sz="half" idx="1"/>
          </p:nvPr>
        </p:nvSpPr>
        <p:spPr>
          <a:xfrm>
            <a:off x="0" y="1371600"/>
            <a:ext cx="9144000" cy="4495800"/>
          </a:xfrm>
        </p:spPr>
        <p:txBody>
          <a:bodyPr rtlCol="0">
            <a:normAutofit/>
          </a:bodyPr>
          <a:lstStyle/>
          <a:p>
            <a:pPr marL="0" indent="0" eaLnBrk="1" fontAlgn="auto" hangingPunct="1">
              <a:spcAft>
                <a:spcPts val="0"/>
              </a:spcAft>
              <a:buFont typeface="Wingdings" pitchFamily="2" charset="2"/>
              <a:buNone/>
              <a:defRPr/>
            </a:pPr>
            <a:r>
              <a:rPr lang="en-US" sz="2000" b="1" u="sng" dirty="0" smtClean="0"/>
              <a:t>Virginia Plan</a:t>
            </a:r>
            <a:endParaRPr lang="en-US" sz="2000" b="1" dirty="0" smtClean="0"/>
          </a:p>
          <a:p>
            <a:pPr marL="0" indent="0" eaLnBrk="1" fontAlgn="auto" hangingPunct="1">
              <a:spcAft>
                <a:spcPts val="0"/>
              </a:spcAft>
              <a:buFont typeface="Wingdings" pitchFamily="2" charset="2"/>
              <a:buNone/>
              <a:defRPr/>
            </a:pPr>
            <a:r>
              <a:rPr lang="en-US" sz="1600" dirty="0" smtClean="0"/>
              <a:t>A proposal to change the Articles of Confederation government. This plan favored states with large populations.   It called for the following:</a:t>
            </a:r>
          </a:p>
          <a:p>
            <a:pPr marL="0" indent="0" eaLnBrk="1" fontAlgn="auto" hangingPunct="1">
              <a:spcAft>
                <a:spcPts val="0"/>
              </a:spcAft>
              <a:buFont typeface="Wingdings" pitchFamily="2" charset="2"/>
              <a:buNone/>
              <a:defRPr/>
            </a:pPr>
            <a:r>
              <a:rPr lang="en-US" sz="1600" dirty="0" smtClean="0"/>
              <a:t>	1.   A Chief Executive</a:t>
            </a:r>
          </a:p>
          <a:p>
            <a:pPr marL="0" indent="0" eaLnBrk="1" fontAlgn="auto" hangingPunct="1">
              <a:spcAft>
                <a:spcPts val="0"/>
              </a:spcAft>
              <a:buFont typeface="Wingdings" pitchFamily="2" charset="2"/>
              <a:buNone/>
              <a:defRPr/>
            </a:pPr>
            <a:r>
              <a:rPr lang="en-US" sz="1600" dirty="0" smtClean="0"/>
              <a:t>	2.   Court System</a:t>
            </a:r>
          </a:p>
          <a:p>
            <a:pPr marL="0" indent="0" eaLnBrk="1" fontAlgn="auto" hangingPunct="1">
              <a:spcAft>
                <a:spcPts val="0"/>
              </a:spcAft>
              <a:buFont typeface="Wingdings" pitchFamily="2" charset="2"/>
              <a:buNone/>
              <a:defRPr/>
            </a:pPr>
            <a:r>
              <a:rPr lang="en-US" sz="1600" dirty="0" smtClean="0"/>
              <a:t>	3.   Number of people in congress determined by population – </a:t>
            </a:r>
            <a:r>
              <a:rPr lang="en-US" sz="1600" b="1" u="sng" dirty="0" smtClean="0"/>
              <a:t>Proportional Representation</a:t>
            </a:r>
          </a:p>
          <a:p>
            <a:pPr marL="0" indent="0" eaLnBrk="1" fontAlgn="auto" hangingPunct="1">
              <a:spcAft>
                <a:spcPts val="0"/>
              </a:spcAft>
              <a:buFont typeface="Wingdings" pitchFamily="2" charset="2"/>
              <a:buNone/>
              <a:defRPr/>
            </a:pPr>
            <a:r>
              <a:rPr lang="en-US" sz="1600" dirty="0" smtClean="0"/>
              <a:t>                    (larger states get to send more representatives)</a:t>
            </a:r>
          </a:p>
          <a:p>
            <a:pPr marL="0" indent="0" eaLnBrk="1" fontAlgn="auto" hangingPunct="1">
              <a:spcAft>
                <a:spcPts val="0"/>
              </a:spcAft>
              <a:buFont typeface="Wingdings" pitchFamily="2" charset="2"/>
              <a:buNone/>
              <a:defRPr/>
            </a:pPr>
            <a:endParaRPr lang="en-US" sz="1200" dirty="0" smtClean="0"/>
          </a:p>
          <a:p>
            <a:pPr marL="0" indent="0" eaLnBrk="1" fontAlgn="auto" hangingPunct="1">
              <a:spcAft>
                <a:spcPts val="0"/>
              </a:spcAft>
              <a:buFont typeface="Wingdings" pitchFamily="2" charset="2"/>
              <a:buNone/>
              <a:defRPr/>
            </a:pPr>
            <a:r>
              <a:rPr lang="en-US" sz="2000" b="1" u="sng" dirty="0" smtClean="0"/>
              <a:t>New Jersey Plan</a:t>
            </a:r>
            <a:endParaRPr lang="en-US" sz="2000" b="1" dirty="0" smtClean="0"/>
          </a:p>
          <a:p>
            <a:pPr marL="0" indent="0" eaLnBrk="1" fontAlgn="auto" hangingPunct="1">
              <a:spcAft>
                <a:spcPts val="0"/>
              </a:spcAft>
              <a:buFont typeface="Wingdings" pitchFamily="2" charset="2"/>
              <a:buNone/>
              <a:defRPr/>
            </a:pPr>
            <a:r>
              <a:rPr lang="en-US" sz="1600" dirty="0" smtClean="0"/>
              <a:t>A proposal favoring smaller state populations.  Called for the following change to the Virginia Plan:  </a:t>
            </a:r>
          </a:p>
          <a:p>
            <a:pPr marL="1254125" indent="0" eaLnBrk="1" fontAlgn="auto" hangingPunct="1">
              <a:spcAft>
                <a:spcPts val="0"/>
              </a:spcAft>
              <a:buFont typeface="Wingdings" pitchFamily="2" charset="2"/>
              <a:buNone/>
              <a:defRPr/>
            </a:pPr>
            <a:r>
              <a:rPr lang="en-US" sz="1600" b="1" u="sng" dirty="0" smtClean="0"/>
              <a:t>equal representation</a:t>
            </a:r>
            <a:r>
              <a:rPr lang="en-US" sz="1600" dirty="0" smtClean="0"/>
              <a:t>— Each state sends one person regardless of how many people live there. </a:t>
            </a:r>
          </a:p>
        </p:txBody>
      </p:sp>
      <p:sp>
        <p:nvSpPr>
          <p:cNvPr id="362504" name="Text Box 8"/>
          <p:cNvSpPr txBox="1">
            <a:spLocks noChangeArrowheads="1"/>
          </p:cNvSpPr>
          <p:nvPr/>
        </p:nvSpPr>
        <p:spPr bwMode="auto">
          <a:xfrm>
            <a:off x="228600" y="1447800"/>
            <a:ext cx="5105400" cy="646113"/>
          </a:xfrm>
          <a:prstGeom prst="rect">
            <a:avLst/>
          </a:prstGeom>
          <a:noFill/>
          <a:ln w="9525">
            <a:noFill/>
            <a:miter lim="800000"/>
            <a:headEnd/>
            <a:tailEnd/>
          </a:ln>
          <a:effectLst/>
        </p:spPr>
        <p:txBody>
          <a:bodyPr>
            <a:spAutoFit/>
          </a:bodyPr>
          <a:lstStyle/>
          <a:p>
            <a:pPr marL="342900" indent="-342900">
              <a:buFontTx/>
              <a:buAutoNum type="arabicPeriod"/>
              <a:defRPr/>
            </a:pPr>
            <a:endParaRPr lang="en-US" b="1" dirty="0">
              <a:latin typeface="Arial" charset="0"/>
              <a:cs typeface="Arial" charset="0"/>
            </a:endParaRPr>
          </a:p>
          <a:p>
            <a:pPr>
              <a:defRPr/>
            </a:pPr>
            <a:endParaRPr lang="en-US" dirty="0">
              <a:latin typeface="Arial" charset="0"/>
              <a:cs typeface="Arial" charset="0"/>
            </a:endParaRPr>
          </a:p>
        </p:txBody>
      </p:sp>
      <p:pic>
        <p:nvPicPr>
          <p:cNvPr id="17413" name="Picture 14"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4" name="Picture 15"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5" name="Picture 16"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Picture 17"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Picture 18"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8" name="Picture 19"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9" name="Picture 20"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0" name="Picture 21"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1" name="Picture 22"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2" name="Picture 23"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3" name="Picture 24"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4" name="Picture 25"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5" name="Picture 26"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6" name="Picture 27"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7" name="Picture 28"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8" name="Picture 29"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9" name="Picture 30"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0" name="Picture 31"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1" name="Picture 32"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2" name="Picture 33"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3" name="Picture 34"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4" name="Picture 35"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5" name="Picture 36"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6" name="Picture 37"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7" name="Picture 38"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8" name="Picture 39"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39" name="Picture 40"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0" name="Picture 41"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1" name="Picture 42"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2" name="Picture 43"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3" name="Picture 44"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4" name="Picture 45"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5" name="Picture 46"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6" name="Picture 47"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7" name="Picture 48"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8" name="Picture 49"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49" name="Picture 50"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50" name="Picture 51"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51" name="Picture 52"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52" name="Picture 53"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53" name="Picture 54"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54" name="Picture 55"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55" name="Picture 56"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56" name="Picture 57"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57" name="Picture 58"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58" name="Picture 59"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59" name="Picture 60"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60" name="Picture 61"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61" name="Picture 62"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62" name="Picture 63"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63" name="Picture 64"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64" name="Picture 65"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65" name="Picture 66"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66" name="Picture 67"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67" name="Picture 68"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68" name="Picture 69"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69" name="Picture 70"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70" name="Picture 71"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71" name="Picture 72"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72" name="Picture 73"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73" name="Picture 74"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74" name="Picture 75"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75" name="Picture 76"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76" name="Picture 77"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77" name="Picture 78"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78" name="Picture 79"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79" name="Picture 80"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80" name="Picture 81"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81" name="Picture 82"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82" name="Picture 83"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83" name="Picture 84"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84" name="Picture 85"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85" name="Picture 86"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86" name="Picture 87"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87" name="Picture 88"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88" name="Picture 89"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89" name="Rectangle 82"/>
          <p:cNvSpPr>
            <a:spLocks noChangeArrowheads="1"/>
          </p:cNvSpPr>
          <p:nvPr/>
        </p:nvSpPr>
        <p:spPr bwMode="auto">
          <a:xfrm>
            <a:off x="3962400" y="6488113"/>
            <a:ext cx="5181600" cy="369887"/>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hlinkClick r:id="rId5"/>
              </a:rPr>
              <a:t>http://videoservicesondemand/?a=79143&amp;ch=2</a:t>
            </a:r>
            <a:endParaRPr lang="en-US"/>
          </a:p>
        </p:txBody>
      </p:sp>
    </p:spTree>
    <p:extLst>
      <p:ext uri="{BB962C8B-B14F-4D97-AF65-F5344CB8AC3E}">
        <p14:creationId xmlns:p14="http://schemas.microsoft.com/office/powerpoint/2010/main" val="26417098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457200"/>
            <a:ext cx="8110538" cy="685800"/>
          </a:xfrm>
        </p:spPr>
        <p:txBody>
          <a:bodyPr rtlCol="0">
            <a:normAutofit fontScale="90000"/>
          </a:bodyPr>
          <a:lstStyle/>
          <a:p>
            <a:pPr eaLnBrk="1" fontAlgn="auto" hangingPunct="1">
              <a:spcAft>
                <a:spcPts val="0"/>
              </a:spcAft>
              <a:defRPr/>
            </a:pPr>
            <a:r>
              <a:rPr lang="en-US" sz="2800" b="1" dirty="0" smtClean="0">
                <a:solidFill>
                  <a:schemeClr val="bg1"/>
                </a:solidFill>
              </a:rPr>
              <a:t>Just like all other conflicts, they settle with </a:t>
            </a:r>
            <a:r>
              <a:rPr lang="en-US" sz="2800" i="1" u="sng" dirty="0" smtClean="0">
                <a:solidFill>
                  <a:schemeClr val="bg1"/>
                </a:solidFill>
              </a:rPr>
              <a:t>compromise</a:t>
            </a:r>
            <a:endParaRPr lang="en-US" sz="2800" b="1" dirty="0" smtClean="0">
              <a:solidFill>
                <a:schemeClr val="bg1"/>
              </a:solidFill>
            </a:endParaRPr>
          </a:p>
        </p:txBody>
      </p:sp>
      <p:sp>
        <p:nvSpPr>
          <p:cNvPr id="85" name="Rectangle 3"/>
          <p:cNvSpPr>
            <a:spLocks noGrp="1" noChangeArrowheads="1"/>
          </p:cNvSpPr>
          <p:nvPr>
            <p:ph type="body" sz="half" idx="1"/>
          </p:nvPr>
        </p:nvSpPr>
        <p:spPr>
          <a:xfrm>
            <a:off x="0" y="1371600"/>
            <a:ext cx="3886200" cy="5486400"/>
          </a:xfrm>
        </p:spPr>
        <p:txBody>
          <a:bodyPr rtlCol="0">
            <a:normAutofit/>
          </a:bodyPr>
          <a:lstStyle/>
          <a:p>
            <a:pPr marL="0" indent="0" eaLnBrk="1" fontAlgn="auto" hangingPunct="1">
              <a:spcAft>
                <a:spcPts val="0"/>
              </a:spcAft>
              <a:buFont typeface="Wingdings" pitchFamily="2" charset="2"/>
              <a:buNone/>
              <a:defRPr/>
            </a:pPr>
            <a:r>
              <a:rPr lang="en-US" sz="2000" b="1" u="sng" dirty="0" smtClean="0"/>
              <a:t>Great Compromise</a:t>
            </a:r>
          </a:p>
          <a:p>
            <a:pPr marL="0" indent="0" eaLnBrk="1" fontAlgn="auto" hangingPunct="1">
              <a:spcAft>
                <a:spcPts val="0"/>
              </a:spcAft>
              <a:buFont typeface="Wingdings" pitchFamily="2" charset="2"/>
              <a:buNone/>
              <a:defRPr/>
            </a:pPr>
            <a:r>
              <a:rPr lang="en-US" sz="1600" dirty="0" smtClean="0"/>
              <a:t>A compromise between large and small populated states (VA &amp; NJ Plans):</a:t>
            </a:r>
          </a:p>
          <a:p>
            <a:pPr marL="1254125" indent="-1077913" eaLnBrk="1" fontAlgn="auto" hangingPunct="1">
              <a:spcAft>
                <a:spcPts val="0"/>
              </a:spcAft>
              <a:buFont typeface="Wingdings" pitchFamily="2" charset="2"/>
              <a:buNone/>
              <a:defRPr/>
            </a:pPr>
            <a:r>
              <a:rPr lang="en-US" sz="1600" dirty="0" smtClean="0"/>
              <a:t>a two house legislature—</a:t>
            </a:r>
          </a:p>
          <a:p>
            <a:pPr marL="1254125" indent="-1077913" eaLnBrk="1" fontAlgn="auto" hangingPunct="1">
              <a:spcAft>
                <a:spcPts val="0"/>
              </a:spcAft>
              <a:buFont typeface="Wingdings" pitchFamily="2" charset="2"/>
              <a:buNone/>
              <a:defRPr/>
            </a:pPr>
            <a:r>
              <a:rPr lang="en-US" sz="1600" dirty="0" smtClean="0"/>
              <a:t>one house equal representation, </a:t>
            </a:r>
          </a:p>
          <a:p>
            <a:pPr marL="1254125" indent="-1077913" eaLnBrk="1" fontAlgn="auto" hangingPunct="1">
              <a:spcAft>
                <a:spcPts val="0"/>
              </a:spcAft>
              <a:buFont typeface="Wingdings" pitchFamily="2" charset="2"/>
              <a:buNone/>
              <a:defRPr/>
            </a:pPr>
            <a:r>
              <a:rPr lang="en-US" sz="1600" dirty="0" smtClean="0"/>
              <a:t>other house proportional</a:t>
            </a:r>
          </a:p>
          <a:p>
            <a:pPr marL="0" indent="0" eaLnBrk="1" fontAlgn="auto" hangingPunct="1">
              <a:spcAft>
                <a:spcPts val="0"/>
              </a:spcAft>
              <a:buFont typeface="Wingdings" pitchFamily="2" charset="2"/>
              <a:buNone/>
              <a:defRPr/>
            </a:pPr>
            <a:endParaRPr lang="en-US" sz="1800" b="1" u="sng" dirty="0" smtClean="0"/>
          </a:p>
          <a:p>
            <a:pPr marL="0" indent="0" eaLnBrk="1" fontAlgn="auto" hangingPunct="1">
              <a:spcAft>
                <a:spcPts val="0"/>
              </a:spcAft>
              <a:buFont typeface="Wingdings" pitchFamily="2" charset="2"/>
              <a:buNone/>
              <a:defRPr/>
            </a:pPr>
            <a:r>
              <a:rPr lang="en-US" sz="2000" b="1" u="sng" dirty="0" smtClean="0"/>
              <a:t>3/5 Compromise</a:t>
            </a:r>
          </a:p>
          <a:p>
            <a:pPr marL="0" indent="0" eaLnBrk="1" fontAlgn="auto" hangingPunct="1">
              <a:spcAft>
                <a:spcPts val="0"/>
              </a:spcAft>
              <a:buFont typeface="Wingdings" pitchFamily="2" charset="2"/>
              <a:buNone/>
              <a:defRPr/>
            </a:pPr>
            <a:r>
              <a:rPr lang="en-US" sz="1600" dirty="0" smtClean="0"/>
              <a:t>A compromise to get the southern states to agree to the Great Compromise.   </a:t>
            </a:r>
          </a:p>
          <a:p>
            <a:pPr marL="0" indent="0" eaLnBrk="1" fontAlgn="auto" hangingPunct="1">
              <a:spcAft>
                <a:spcPts val="0"/>
              </a:spcAft>
              <a:buFont typeface="Wingdings" pitchFamily="2" charset="2"/>
              <a:buNone/>
              <a:defRPr/>
            </a:pPr>
            <a:endParaRPr lang="en-US" sz="800" dirty="0" smtClean="0"/>
          </a:p>
          <a:p>
            <a:pPr marL="0" indent="0" eaLnBrk="1" fontAlgn="auto" hangingPunct="1">
              <a:spcAft>
                <a:spcPts val="0"/>
              </a:spcAft>
              <a:buFont typeface="Wingdings" pitchFamily="2" charset="2"/>
              <a:buNone/>
              <a:defRPr/>
            </a:pPr>
            <a:r>
              <a:rPr lang="en-US" sz="1600" dirty="0" smtClean="0"/>
              <a:t>The southern states would not agree to the plan unless they could count their slaves under their population.  The northern states objected counting slaves.</a:t>
            </a:r>
          </a:p>
          <a:p>
            <a:pPr marL="0" indent="0" eaLnBrk="1" fontAlgn="auto" hangingPunct="1">
              <a:spcAft>
                <a:spcPts val="0"/>
              </a:spcAft>
              <a:buFont typeface="Wingdings" pitchFamily="2" charset="2"/>
              <a:buNone/>
              <a:defRPr/>
            </a:pPr>
            <a:endParaRPr lang="en-US" sz="800" dirty="0" smtClean="0"/>
          </a:p>
          <a:p>
            <a:pPr marL="0" indent="0" eaLnBrk="1" fontAlgn="auto" hangingPunct="1">
              <a:spcAft>
                <a:spcPts val="0"/>
              </a:spcAft>
              <a:buFont typeface="Wingdings" pitchFamily="2" charset="2"/>
              <a:buNone/>
              <a:defRPr/>
            </a:pPr>
            <a:r>
              <a:rPr lang="en-US" sz="1600" dirty="0" smtClean="0"/>
              <a:t>A compromise was made to count each slave as 3/5</a:t>
            </a:r>
            <a:r>
              <a:rPr lang="en-US" sz="1600" baseline="30000" dirty="0" smtClean="0"/>
              <a:t>th</a:t>
            </a:r>
            <a:r>
              <a:rPr lang="en-US" sz="1600" dirty="0" smtClean="0"/>
              <a:t> a person for proportional representation.   Also, to build a U.S. capital in the southern state of Virginia.</a:t>
            </a:r>
          </a:p>
        </p:txBody>
      </p:sp>
      <p:sp>
        <p:nvSpPr>
          <p:cNvPr id="362504" name="Text Box 8"/>
          <p:cNvSpPr txBox="1">
            <a:spLocks noChangeArrowheads="1"/>
          </p:cNvSpPr>
          <p:nvPr/>
        </p:nvSpPr>
        <p:spPr bwMode="auto">
          <a:xfrm>
            <a:off x="228600" y="1447800"/>
            <a:ext cx="5105400" cy="646113"/>
          </a:xfrm>
          <a:prstGeom prst="rect">
            <a:avLst/>
          </a:prstGeom>
          <a:noFill/>
          <a:ln w="9525">
            <a:noFill/>
            <a:miter lim="800000"/>
            <a:headEnd/>
            <a:tailEnd/>
          </a:ln>
          <a:effectLst/>
        </p:spPr>
        <p:txBody>
          <a:bodyPr>
            <a:spAutoFit/>
          </a:bodyPr>
          <a:lstStyle/>
          <a:p>
            <a:pPr marL="342900" indent="-342900">
              <a:buFontTx/>
              <a:buAutoNum type="arabicPeriod"/>
              <a:defRPr/>
            </a:pPr>
            <a:endParaRPr lang="en-US" b="1" dirty="0">
              <a:latin typeface="Arial" charset="0"/>
              <a:cs typeface="Arial" charset="0"/>
            </a:endParaRPr>
          </a:p>
          <a:p>
            <a:pPr>
              <a:defRPr/>
            </a:pPr>
            <a:endParaRPr lang="en-US" dirty="0">
              <a:latin typeface="Arial" charset="0"/>
              <a:cs typeface="Arial" charset="0"/>
            </a:endParaRPr>
          </a:p>
        </p:txBody>
      </p:sp>
      <p:pic>
        <p:nvPicPr>
          <p:cNvPr id="20485" name="Picture 14"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6" name="Picture 15"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7" name="Picture 16"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Picture 17"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18"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Picture 19"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1" name="Picture 20"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2" name="Picture 21"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3" name="Picture 22"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4" name="Picture 23"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5" name="Picture 24"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6" name="Picture 25"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7" name="Picture 26"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8" name="Picture 27"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9" name="Picture 28"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0" name="Picture 29"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1" name="Picture 30"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2" name="Picture 31"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3" name="Picture 32"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4" name="Picture 33"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5" name="Picture 34"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6" name="Picture 35"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7" name="Picture 36"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8" name="Picture 37"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09" name="Picture 38"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0" name="Picture 39"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1" name="Picture 40"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2" name="Picture 41"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3" name="Picture 42"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4" name="Picture 43"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5" name="Picture 44"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6" name="Picture 45"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7" name="Picture 46"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8" name="Picture 47"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9" name="Picture 48"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0" name="Picture 49"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1" name="Picture 50"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2" name="Picture 51"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3" name="Picture 52"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4" name="Picture 53"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5" name="Picture 54"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6" name="Picture 55"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7" name="Picture 56"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8" name="Picture 57"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9" name="Picture 58"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0" name="Picture 59"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1" name="Picture 60"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2" name="Picture 61"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3" name="Picture 62"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4" name="Picture 63"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5" name="Picture 64"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6" name="Picture 65"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7" name="Picture 66"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8" name="Picture 67"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9" name="Picture 68"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0" name="Picture 69"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1" name="Picture 70"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2" name="Picture 71"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3" name="Picture 72"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4" name="Picture 73"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5" name="Picture 74"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6" name="Picture 75"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7" name="Picture 76"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8" name="Picture 77"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49" name="Picture 78"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0" name="Picture 79"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1" name="Picture 80"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2" name="Picture 81"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3" name="Picture 82"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4" name="Picture 83"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5" name="Picture 84"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6" name="Picture 85"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7" name="Picture 86"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8" name="Picture 87"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9" name="Picture 88"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0" name="Picture 89"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1" name="Picture 86" descr="File:Slavery in the 13 colonies.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7200" y="1600200"/>
            <a:ext cx="4503738" cy="500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115508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smtClean="0"/>
              <a:t>Great Compromise</a:t>
            </a:r>
          </a:p>
        </p:txBody>
      </p:sp>
      <p:sp>
        <p:nvSpPr>
          <p:cNvPr id="19459" name="Text Placeholder 2"/>
          <p:cNvSpPr>
            <a:spLocks noGrp="1"/>
          </p:cNvSpPr>
          <p:nvPr>
            <p:ph type="body" sz="half" idx="1"/>
          </p:nvPr>
        </p:nvSpPr>
        <p:spPr/>
        <p:txBody>
          <a:bodyPr/>
          <a:lstStyle/>
          <a:p>
            <a:pPr eaLnBrk="1" hangingPunct="1"/>
            <a:endParaRPr lang="en-US" smtClean="0"/>
          </a:p>
        </p:txBody>
      </p:sp>
      <p:pic>
        <p:nvPicPr>
          <p:cNvPr id="19460" name="Picture 4" descr="great_compromise.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060450"/>
            <a:ext cx="9144000" cy="556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9270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en-US" dirty="0" smtClean="0"/>
              <a:t>John Locke</a:t>
            </a:r>
          </a:p>
        </p:txBody>
      </p:sp>
      <p:sp>
        <p:nvSpPr>
          <p:cNvPr id="53251" name="Text Placeholder 2"/>
          <p:cNvSpPr>
            <a:spLocks noGrp="1"/>
          </p:cNvSpPr>
          <p:nvPr>
            <p:ph type="body" sz="half" idx="1"/>
          </p:nvPr>
        </p:nvSpPr>
        <p:spPr>
          <a:xfrm>
            <a:off x="440872" y="1524000"/>
            <a:ext cx="3886200" cy="4419600"/>
          </a:xfrm>
        </p:spPr>
        <p:txBody>
          <a:bodyPr>
            <a:normAutofit fontScale="92500" lnSpcReduction="20000"/>
          </a:bodyPr>
          <a:lstStyle/>
          <a:p>
            <a:r>
              <a:rPr lang="en-US" dirty="0" smtClean="0"/>
              <a:t>Influenced Voltaire and Rousseau</a:t>
            </a:r>
          </a:p>
          <a:p>
            <a:r>
              <a:rPr lang="en-US" dirty="0" smtClean="0"/>
              <a:t>Social Contract Theory</a:t>
            </a:r>
          </a:p>
          <a:p>
            <a:r>
              <a:rPr lang="en-US" dirty="0" smtClean="0"/>
              <a:t>Locke’s Theory of Mind – Origin of modern conception of self</a:t>
            </a:r>
          </a:p>
          <a:p>
            <a:r>
              <a:rPr lang="en-US" dirty="0" smtClean="0"/>
              <a:t>Born without innate ideas / conceptions. </a:t>
            </a:r>
          </a:p>
        </p:txBody>
      </p:sp>
      <p:pic>
        <p:nvPicPr>
          <p:cNvPr id="53252" name="Picture 2" descr="http://upload.wikimedia.org/wikipedia/commons/thumb/4/49/John_Locke_by_Herman_Verelst.png/200px-John_Locke_by_Herman_Verelst.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5257" y="152400"/>
            <a:ext cx="35306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98043" y="3171676"/>
            <a:ext cx="2667000" cy="3686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42647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barn(inVertical)">
                                      <p:cBhvr>
                                        <p:cTn id="7" dur="500"/>
                                        <p:tgtEl>
                                          <p:spTgt spid="532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0" y="457200"/>
            <a:ext cx="8110538" cy="685800"/>
          </a:xfrm>
        </p:spPr>
        <p:txBody>
          <a:bodyPr rtlCol="0">
            <a:normAutofit fontScale="90000"/>
          </a:bodyPr>
          <a:lstStyle/>
          <a:p>
            <a:pPr eaLnBrk="1" fontAlgn="auto" hangingPunct="1">
              <a:spcAft>
                <a:spcPts val="0"/>
              </a:spcAft>
              <a:defRPr/>
            </a:pPr>
            <a:r>
              <a:rPr lang="en-US" sz="2800" b="1" dirty="0" smtClean="0">
                <a:solidFill>
                  <a:schemeClr val="bg1"/>
                </a:solidFill>
              </a:rPr>
              <a:t>Notes:</a:t>
            </a:r>
            <a:br>
              <a:rPr lang="en-US" sz="2800" b="1" dirty="0" smtClean="0">
                <a:solidFill>
                  <a:schemeClr val="bg1"/>
                </a:solidFill>
              </a:rPr>
            </a:br>
            <a:r>
              <a:rPr lang="en-US" sz="2800" b="1" dirty="0" smtClean="0">
                <a:solidFill>
                  <a:schemeClr val="bg1"/>
                </a:solidFill>
              </a:rPr>
              <a:t>The Constitutional Convention                  #7		</a:t>
            </a:r>
          </a:p>
        </p:txBody>
      </p:sp>
      <p:sp>
        <p:nvSpPr>
          <p:cNvPr id="362504" name="Text Box 8"/>
          <p:cNvSpPr txBox="1">
            <a:spLocks noChangeArrowheads="1"/>
          </p:cNvSpPr>
          <p:nvPr/>
        </p:nvSpPr>
        <p:spPr bwMode="auto">
          <a:xfrm>
            <a:off x="228600" y="1447800"/>
            <a:ext cx="5105400" cy="646113"/>
          </a:xfrm>
          <a:prstGeom prst="rect">
            <a:avLst/>
          </a:prstGeom>
          <a:noFill/>
          <a:ln w="9525">
            <a:noFill/>
            <a:miter lim="800000"/>
            <a:headEnd/>
            <a:tailEnd/>
          </a:ln>
          <a:effectLst/>
        </p:spPr>
        <p:txBody>
          <a:bodyPr>
            <a:spAutoFit/>
          </a:bodyPr>
          <a:lstStyle/>
          <a:p>
            <a:pPr marL="342900" indent="-342900">
              <a:buFontTx/>
              <a:buAutoNum type="arabicPeriod"/>
              <a:defRPr/>
            </a:pPr>
            <a:endParaRPr lang="en-US" b="1" dirty="0">
              <a:latin typeface="Arial" charset="0"/>
              <a:cs typeface="Arial" charset="0"/>
            </a:endParaRPr>
          </a:p>
          <a:p>
            <a:pPr>
              <a:defRPr/>
            </a:pPr>
            <a:endParaRPr lang="en-US" dirty="0">
              <a:latin typeface="Arial" charset="0"/>
              <a:cs typeface="Arial" charset="0"/>
            </a:endParaRPr>
          </a:p>
        </p:txBody>
      </p:sp>
      <p:pic>
        <p:nvPicPr>
          <p:cNvPr id="18436" name="Picture 14"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Picture 15"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16"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9" name="Picture 17"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0" name="Picture 18"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1" name="Picture 19"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2" name="Picture 20"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3" name="Picture 21"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4" name="Picture 22"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5" name="Picture 23"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6" name="Picture 24"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7" name="Picture 25"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8" name="Picture 26"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9" name="Picture 27"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0" name="Picture 28"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1" name="Picture 29"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2" name="Picture 30"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3" name="Picture 31"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4" name="Picture 32"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5" name="Picture 33"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6" name="Picture 34"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7" name="Picture 35"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8" name="Picture 36"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9" name="Picture 37"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0" name="Picture 38"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1" name="Picture 39"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2" name="Picture 40"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3" name="Picture 41"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4" name="Picture 42"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5" name="Picture 43"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6" name="Picture 44"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7" name="Picture 45"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8" name="Picture 46"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9" name="Picture 47"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0" name="Picture 48"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1" name="Picture 49"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2" name="Picture 50"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3" name="Picture 51"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4" name="Picture 52"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5" name="Picture 53"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6" name="Picture 54"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7" name="Picture 55"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8" name="Picture 56"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79" name="Picture 57"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80" name="Picture 58"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81" name="Picture 59"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82" name="Picture 60"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83" name="Picture 61"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84" name="Picture 62"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85" name="Picture 63"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86" name="Picture 64"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87" name="Picture 65"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88" name="Picture 66"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89" name="Picture 67"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90" name="Picture 68"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91" name="Picture 69"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92" name="Picture 70"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93" name="Picture 71"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94" name="Picture 72"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95" name="Picture 73"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96" name="Picture 74"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97" name="Picture 75"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98" name="Picture 76"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99" name="Picture 77"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00" name="Picture 78"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01" name="Picture 79"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02" name="Picture 80"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03" name="Picture 81"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04" name="Picture 82"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05" name="Picture 83"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06" name="Picture 84" descr="Collap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33350" cy="133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07" name="Picture 85"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08" name="Picture 86"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09" name="Picture 87"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10" name="Picture 88" descr="http://safari2.volusia.k12.fl.us/SAFARI/images/play_button_transp.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42875" cy="14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11" name="Picture 89" descr="http://safari2.volusia.k12.fl.us/SAFARI/images/but_playlist_ad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42875"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512" name="Picture 82" descr="http://www.learnwellgraphics.com/app/webroot/img/Image/2.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371600"/>
            <a:ext cx="8435975"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513" name="Rectangle 83"/>
          <p:cNvSpPr>
            <a:spLocks noChangeArrowheads="1"/>
          </p:cNvSpPr>
          <p:nvPr/>
        </p:nvSpPr>
        <p:spPr bwMode="auto">
          <a:xfrm>
            <a:off x="152400" y="3733800"/>
            <a:ext cx="8229600" cy="369888"/>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hlinkClick r:id="rId6"/>
              </a:rPr>
              <a:t>http://videoservicesondemand/?a=79143&amp;s=00:18:09:00&amp;e=00:19:27:00</a:t>
            </a:r>
            <a:endParaRPr lang="en-US"/>
          </a:p>
        </p:txBody>
      </p:sp>
      <p:sp>
        <p:nvSpPr>
          <p:cNvPr id="18514" name="Rectangle 86"/>
          <p:cNvSpPr>
            <a:spLocks noChangeArrowheads="1"/>
          </p:cNvSpPr>
          <p:nvPr/>
        </p:nvSpPr>
        <p:spPr bwMode="auto">
          <a:xfrm>
            <a:off x="6324600" y="6027738"/>
            <a:ext cx="2819400" cy="830262"/>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a:hlinkClick r:id="rId7"/>
              </a:rPr>
              <a:t>http://videoservicesondemand/?a=79143&amp;s=00:19:27:07&amp;e=00:20:45:04</a:t>
            </a:r>
            <a:endParaRPr lang="en-US" sz="1600"/>
          </a:p>
        </p:txBody>
      </p:sp>
      <p:sp>
        <p:nvSpPr>
          <p:cNvPr id="89" name="Rectangle 3"/>
          <p:cNvSpPr txBox="1">
            <a:spLocks noChangeArrowheads="1"/>
          </p:cNvSpPr>
          <p:nvPr/>
        </p:nvSpPr>
        <p:spPr bwMode="auto">
          <a:xfrm>
            <a:off x="0" y="4343400"/>
            <a:ext cx="3886200" cy="2514600"/>
          </a:xfrm>
          <a:prstGeom prst="rect">
            <a:avLst/>
          </a:prstGeom>
          <a:noFill/>
          <a:ln w="9525">
            <a:noFill/>
            <a:miter lim="800000"/>
            <a:headEnd/>
            <a:tailEnd/>
          </a:ln>
        </p:spPr>
        <p:txBody>
          <a:bodyPr/>
          <a:lstStyle/>
          <a:p>
            <a:pPr>
              <a:spcBef>
                <a:spcPct val="20000"/>
              </a:spcBef>
              <a:buClr>
                <a:schemeClr val="hlink"/>
              </a:buClr>
              <a:buSzPct val="80000"/>
              <a:buFont typeface="Wingdings" pitchFamily="2" charset="2"/>
              <a:buNone/>
              <a:defRPr/>
            </a:pPr>
            <a:r>
              <a:rPr lang="en-US" sz="2000" b="1" u="sng" kern="0" dirty="0">
                <a:latin typeface="+mn-lt"/>
                <a:cs typeface="+mn-cs"/>
              </a:rPr>
              <a:t>Great Compromise</a:t>
            </a:r>
          </a:p>
          <a:p>
            <a:pPr>
              <a:spcBef>
                <a:spcPct val="20000"/>
              </a:spcBef>
              <a:buClr>
                <a:schemeClr val="hlink"/>
              </a:buClr>
              <a:buSzPct val="80000"/>
              <a:buFont typeface="Wingdings" pitchFamily="2" charset="2"/>
              <a:buNone/>
              <a:defRPr/>
            </a:pPr>
            <a:r>
              <a:rPr lang="en-US" sz="1600" kern="0" dirty="0">
                <a:latin typeface="+mn-lt"/>
                <a:cs typeface="+mn-cs"/>
              </a:rPr>
              <a:t>A compromise between large and small populated states (VA &amp; NJ Plans):</a:t>
            </a:r>
          </a:p>
          <a:p>
            <a:pPr marL="1254125" indent="-1077913">
              <a:spcBef>
                <a:spcPct val="20000"/>
              </a:spcBef>
              <a:buClr>
                <a:schemeClr val="hlink"/>
              </a:buClr>
              <a:buSzPct val="80000"/>
              <a:buFont typeface="Wingdings" pitchFamily="2" charset="2"/>
              <a:buNone/>
              <a:defRPr/>
            </a:pPr>
            <a:r>
              <a:rPr lang="en-US" sz="1600" kern="0" dirty="0">
                <a:latin typeface="+mn-lt"/>
                <a:cs typeface="+mn-cs"/>
              </a:rPr>
              <a:t>a two house legislature—</a:t>
            </a:r>
          </a:p>
          <a:p>
            <a:pPr marL="1254125" indent="-1077913">
              <a:spcBef>
                <a:spcPct val="20000"/>
              </a:spcBef>
              <a:buClr>
                <a:schemeClr val="hlink"/>
              </a:buClr>
              <a:buSzPct val="80000"/>
              <a:buFont typeface="Wingdings" pitchFamily="2" charset="2"/>
              <a:buNone/>
              <a:defRPr/>
            </a:pPr>
            <a:r>
              <a:rPr lang="en-US" sz="1600" kern="0" dirty="0">
                <a:latin typeface="+mn-lt"/>
                <a:cs typeface="+mn-cs"/>
              </a:rPr>
              <a:t>one house equal representation, </a:t>
            </a:r>
          </a:p>
          <a:p>
            <a:pPr marL="1254125" indent="-1077913">
              <a:spcBef>
                <a:spcPct val="20000"/>
              </a:spcBef>
              <a:buClr>
                <a:schemeClr val="hlink"/>
              </a:buClr>
              <a:buSzPct val="80000"/>
              <a:buFont typeface="Wingdings" pitchFamily="2" charset="2"/>
              <a:buNone/>
              <a:defRPr/>
            </a:pPr>
            <a:r>
              <a:rPr lang="en-US" sz="1600" kern="0" dirty="0">
                <a:latin typeface="+mn-lt"/>
                <a:cs typeface="+mn-cs"/>
              </a:rPr>
              <a:t>other house proportional</a:t>
            </a:r>
          </a:p>
          <a:p>
            <a:pPr>
              <a:spcBef>
                <a:spcPct val="20000"/>
              </a:spcBef>
              <a:buClr>
                <a:schemeClr val="hlink"/>
              </a:buClr>
              <a:buSzPct val="80000"/>
              <a:buFont typeface="Wingdings" pitchFamily="2" charset="2"/>
              <a:buNone/>
              <a:defRPr/>
            </a:pPr>
            <a:endParaRPr lang="en-US" sz="2000" b="1" u="sng" kern="0" dirty="0">
              <a:latin typeface="+mn-lt"/>
              <a:cs typeface="+mn-cs"/>
            </a:endParaRPr>
          </a:p>
        </p:txBody>
      </p:sp>
    </p:spTree>
    <p:extLst>
      <p:ext uri="{BB962C8B-B14F-4D97-AF65-F5344CB8AC3E}">
        <p14:creationId xmlns:p14="http://schemas.microsoft.com/office/powerpoint/2010/main" val="124999814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normAutofit fontScale="90000"/>
          </a:bodyPr>
          <a:lstStyle/>
          <a:p>
            <a:pPr eaLnBrk="1" hangingPunct="1"/>
            <a:r>
              <a:rPr lang="en-US" smtClean="0"/>
              <a:t>How the Constitution Limits Power of the Government</a:t>
            </a:r>
          </a:p>
        </p:txBody>
      </p:sp>
      <p:sp>
        <p:nvSpPr>
          <p:cNvPr id="48131" name="Text Placeholder 2"/>
          <p:cNvSpPr>
            <a:spLocks noGrp="1"/>
          </p:cNvSpPr>
          <p:nvPr>
            <p:ph type="body" sz="half" idx="1"/>
          </p:nvPr>
        </p:nvSpPr>
        <p:spPr>
          <a:xfrm>
            <a:off x="334107" y="1600200"/>
            <a:ext cx="3886200" cy="4419600"/>
          </a:xfrm>
        </p:spPr>
        <p:txBody>
          <a:bodyPr/>
          <a:lstStyle/>
          <a:p>
            <a:pPr eaLnBrk="1" hangingPunct="1"/>
            <a:r>
              <a:rPr lang="en-US" dirty="0" smtClean="0"/>
              <a:t>Forbids bills of attainder</a:t>
            </a:r>
          </a:p>
          <a:p>
            <a:pPr eaLnBrk="1" hangingPunct="1"/>
            <a:r>
              <a:rPr lang="en-US" dirty="0" smtClean="0"/>
              <a:t>Protects against ex post facto laws</a:t>
            </a:r>
          </a:p>
          <a:p>
            <a:pPr eaLnBrk="1" hangingPunct="1"/>
            <a:r>
              <a:rPr lang="en-US" dirty="0" smtClean="0"/>
              <a:t>Can’t tax exports</a:t>
            </a:r>
          </a:p>
          <a:p>
            <a:pPr eaLnBrk="1" hangingPunct="1"/>
            <a:endParaRPr lang="en-US" dirty="0" smtClean="0"/>
          </a:p>
          <a:p>
            <a:pPr eaLnBrk="1" hangingPunct="1"/>
            <a:r>
              <a:rPr lang="en-US" dirty="0" smtClean="0"/>
              <a:t>Various Checks and balances</a:t>
            </a:r>
          </a:p>
          <a:p>
            <a:pPr eaLnBrk="1" hangingPunct="1"/>
            <a:endParaRPr lang="en-US" dirty="0" smtClean="0"/>
          </a:p>
        </p:txBody>
      </p:sp>
      <p:pic>
        <p:nvPicPr>
          <p:cNvPr id="614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20307" y="1752600"/>
            <a:ext cx="4923693" cy="3200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69920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95263" y="228600"/>
            <a:ext cx="8110537" cy="914400"/>
          </a:xfrm>
        </p:spPr>
        <p:txBody>
          <a:bodyPr rtlCol="0">
            <a:normAutofit fontScale="90000"/>
          </a:bodyPr>
          <a:lstStyle/>
          <a:p>
            <a:pPr eaLnBrk="1" fontAlgn="auto" hangingPunct="1">
              <a:spcAft>
                <a:spcPts val="0"/>
              </a:spcAft>
              <a:defRPr/>
            </a:pPr>
            <a:r>
              <a:rPr lang="en-US" sz="2800" b="1" smtClean="0">
                <a:solidFill>
                  <a:schemeClr val="bg1"/>
                </a:solidFill>
              </a:rPr>
              <a:t>Notes:</a:t>
            </a:r>
            <a:br>
              <a:rPr lang="en-US" sz="2800" b="1" smtClean="0">
                <a:solidFill>
                  <a:schemeClr val="bg1"/>
                </a:solidFill>
              </a:rPr>
            </a:br>
            <a:r>
              <a:rPr lang="en-US" sz="2800" b="1" smtClean="0">
                <a:solidFill>
                  <a:schemeClr val="bg1"/>
                </a:solidFill>
              </a:rPr>
              <a:t>The U.S. Constitution                                    #8</a:t>
            </a:r>
          </a:p>
        </p:txBody>
      </p:sp>
      <p:sp>
        <p:nvSpPr>
          <p:cNvPr id="20483" name="Rectangle 3"/>
          <p:cNvSpPr>
            <a:spLocks noGrp="1" noChangeArrowheads="1"/>
          </p:cNvSpPr>
          <p:nvPr>
            <p:ph type="body" sz="half" idx="1"/>
          </p:nvPr>
        </p:nvSpPr>
        <p:spPr>
          <a:xfrm>
            <a:off x="0" y="1295400"/>
            <a:ext cx="6172200" cy="3276600"/>
          </a:xfrm>
        </p:spPr>
        <p:txBody>
          <a:bodyPr rtlCol="0">
            <a:normAutofit/>
          </a:bodyPr>
          <a:lstStyle/>
          <a:p>
            <a:pPr marL="0" indent="0" eaLnBrk="1" fontAlgn="auto" hangingPunct="1">
              <a:spcAft>
                <a:spcPts val="0"/>
              </a:spcAft>
              <a:buFont typeface="Wingdings" pitchFamily="2" charset="2"/>
              <a:buNone/>
              <a:defRPr/>
            </a:pPr>
            <a:r>
              <a:rPr lang="en-US" sz="2400" b="1" dirty="0" smtClean="0">
                <a:solidFill>
                  <a:srgbClr val="990000"/>
                </a:solidFill>
              </a:rPr>
              <a:t>The Preamble</a:t>
            </a:r>
          </a:p>
          <a:p>
            <a:pPr marL="0" indent="0" eaLnBrk="1" fontAlgn="auto" hangingPunct="1">
              <a:spcAft>
                <a:spcPts val="0"/>
              </a:spcAft>
              <a:buFont typeface="Wingdings" pitchFamily="2" charset="2"/>
              <a:buNone/>
              <a:defRPr/>
            </a:pPr>
            <a:endParaRPr lang="en-US" sz="800" u="sng" dirty="0" smtClean="0"/>
          </a:p>
          <a:p>
            <a:pPr marL="457200" indent="-457200" eaLnBrk="1" fontAlgn="auto" hangingPunct="1">
              <a:spcAft>
                <a:spcPts val="0"/>
              </a:spcAft>
              <a:buClr>
                <a:srgbClr val="000099"/>
              </a:buClr>
              <a:buSzPct val="100000"/>
              <a:buFont typeface="+mj-lt"/>
              <a:buAutoNum type="arabicPeriod"/>
              <a:defRPr/>
            </a:pPr>
            <a:r>
              <a:rPr lang="en-US" sz="2000" b="1" u="sng" dirty="0" smtClean="0"/>
              <a:t>In Order to Form a More Perfect Union</a:t>
            </a:r>
          </a:p>
          <a:p>
            <a:pPr marL="398463" lvl="1" indent="1588" eaLnBrk="1" fontAlgn="auto" hangingPunct="1">
              <a:spcAft>
                <a:spcPts val="0"/>
              </a:spcAft>
              <a:buClr>
                <a:srgbClr val="000099"/>
              </a:buClr>
              <a:buFont typeface="Wingdings" pitchFamily="2" charset="2"/>
              <a:buNone/>
              <a:defRPr/>
            </a:pPr>
            <a:r>
              <a:rPr lang="en-US" sz="1600" i="1" dirty="0" smtClean="0"/>
              <a:t>Articles of Confederation were flawed and needed to be changed.   The Constitution is not perfect—it can be changed!</a:t>
            </a:r>
          </a:p>
          <a:p>
            <a:pPr marL="457200" indent="-457200" eaLnBrk="1" fontAlgn="auto" hangingPunct="1">
              <a:spcAft>
                <a:spcPts val="0"/>
              </a:spcAft>
              <a:buClr>
                <a:srgbClr val="000099"/>
              </a:buClr>
              <a:buSzPct val="100000"/>
              <a:buFont typeface="Wingdings" pitchFamily="2" charset="2"/>
              <a:buAutoNum type="arabicPeriod" startAt="2"/>
              <a:defRPr/>
            </a:pPr>
            <a:r>
              <a:rPr lang="en-US" sz="2000" b="1" u="sng" dirty="0" smtClean="0"/>
              <a:t>Establish Justice</a:t>
            </a:r>
          </a:p>
          <a:p>
            <a:pPr marL="398463" lvl="1" indent="1588" eaLnBrk="1" fontAlgn="auto" hangingPunct="1">
              <a:spcAft>
                <a:spcPts val="0"/>
              </a:spcAft>
              <a:buClr>
                <a:srgbClr val="000099"/>
              </a:buClr>
              <a:buFont typeface="Wingdings" pitchFamily="2" charset="2"/>
              <a:buNone/>
              <a:defRPr/>
            </a:pPr>
            <a:r>
              <a:rPr lang="en-US" sz="1600" i="1" dirty="0" smtClean="0"/>
              <a:t>Articles of Confederation did not have a Federal court system.  We need courts to protect individuals and states.</a:t>
            </a:r>
            <a:endParaRPr lang="en-US" sz="2000" i="1" dirty="0" smtClean="0"/>
          </a:p>
        </p:txBody>
      </p:sp>
      <p:pic>
        <p:nvPicPr>
          <p:cNvPr id="22532" name="Picture 2" descr="http://www.usconstitution.net/gifs/kids/c4_cons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1905000"/>
            <a:ext cx="2590800" cy="172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0" y="3657600"/>
            <a:ext cx="9144000" cy="3232150"/>
          </a:xfrm>
          <a:prstGeom prst="rect">
            <a:avLst/>
          </a:prstGeom>
          <a:noFill/>
        </p:spPr>
        <p:txBody>
          <a:bodyPr>
            <a:spAutoFit/>
          </a:bodyPr>
          <a:lstStyle/>
          <a:p>
            <a:pPr marL="457200" indent="-457200">
              <a:buClr>
                <a:srgbClr val="000099"/>
              </a:buClr>
              <a:buFont typeface="+mj-lt"/>
              <a:buAutoNum type="arabicPeriod" startAt="3"/>
              <a:defRPr/>
            </a:pPr>
            <a:r>
              <a:rPr lang="en-US" sz="2000" b="1" u="sng" dirty="0">
                <a:latin typeface="Arial" charset="0"/>
                <a:cs typeface="Arial" charset="0"/>
              </a:rPr>
              <a:t>Insure Domestic Tranquility</a:t>
            </a:r>
          </a:p>
          <a:p>
            <a:pPr marL="398463" lvl="1" indent="1588">
              <a:buClr>
                <a:srgbClr val="000099"/>
              </a:buClr>
              <a:defRPr/>
            </a:pPr>
            <a:r>
              <a:rPr lang="en-US" sz="1600" i="1" dirty="0">
                <a:latin typeface="Arial" charset="0"/>
                <a:cs typeface="Arial" charset="0"/>
              </a:rPr>
              <a:t>The Federal government needs to help protect us from being harmed by other citizens or even the state in which we live.</a:t>
            </a:r>
          </a:p>
          <a:p>
            <a:pPr marL="398463" lvl="1" indent="1588">
              <a:buClr>
                <a:srgbClr val="000099"/>
              </a:buClr>
              <a:defRPr/>
            </a:pPr>
            <a:endParaRPr lang="en-US" sz="800" i="1" dirty="0">
              <a:latin typeface="Arial" charset="0"/>
              <a:cs typeface="Arial" charset="0"/>
            </a:endParaRPr>
          </a:p>
          <a:p>
            <a:pPr marL="400050" indent="-457200">
              <a:buClr>
                <a:srgbClr val="000099"/>
              </a:buClr>
              <a:buFont typeface="+mj-lt"/>
              <a:buAutoNum type="arabicPeriod" startAt="4"/>
              <a:defRPr/>
            </a:pPr>
            <a:r>
              <a:rPr lang="en-US" sz="2000" b="1" u="sng" dirty="0">
                <a:latin typeface="Arial" charset="0"/>
                <a:cs typeface="Arial" charset="0"/>
              </a:rPr>
              <a:t>Provide for the Common Defense</a:t>
            </a:r>
          </a:p>
          <a:p>
            <a:pPr marL="857250" lvl="1" indent="-457200">
              <a:buClr>
                <a:srgbClr val="000099"/>
              </a:buClr>
              <a:defRPr/>
            </a:pPr>
            <a:r>
              <a:rPr lang="en-US" sz="1600" i="1" dirty="0">
                <a:latin typeface="Arial" charset="0"/>
                <a:cs typeface="Arial" charset="0"/>
              </a:rPr>
              <a:t>The Federal government must have a strong armed forces to protect us from other countries.</a:t>
            </a:r>
          </a:p>
          <a:p>
            <a:pPr marL="857250" lvl="1" indent="-457200">
              <a:buClr>
                <a:srgbClr val="000099"/>
              </a:buClr>
              <a:defRPr/>
            </a:pPr>
            <a:endParaRPr lang="en-US" sz="800" i="1" dirty="0">
              <a:latin typeface="Arial" charset="0"/>
              <a:cs typeface="Arial" charset="0"/>
            </a:endParaRPr>
          </a:p>
          <a:p>
            <a:pPr marL="400050" indent="-457200">
              <a:buClr>
                <a:srgbClr val="000099"/>
              </a:buClr>
              <a:buFont typeface="+mj-lt"/>
              <a:buAutoNum type="arabicPeriod" startAt="4"/>
              <a:defRPr/>
            </a:pPr>
            <a:r>
              <a:rPr lang="en-US" sz="2000" b="1" u="sng" dirty="0">
                <a:latin typeface="Arial" charset="0"/>
                <a:cs typeface="Arial" charset="0"/>
              </a:rPr>
              <a:t>Promote the General Welfare</a:t>
            </a:r>
          </a:p>
          <a:p>
            <a:pPr marL="857250" lvl="1" indent="-457200">
              <a:buClr>
                <a:srgbClr val="000099"/>
              </a:buClr>
              <a:defRPr/>
            </a:pPr>
            <a:r>
              <a:rPr lang="en-US" sz="1600" i="1" dirty="0">
                <a:latin typeface="Arial" charset="0"/>
                <a:cs typeface="Arial" charset="0"/>
              </a:rPr>
              <a:t>The federal government needs to help people pursue life, liberty, and happiness.</a:t>
            </a:r>
          </a:p>
          <a:p>
            <a:pPr marL="457200" indent="-457200">
              <a:buClr>
                <a:srgbClr val="000099"/>
              </a:buClr>
              <a:buFontTx/>
              <a:buAutoNum type="arabicPeriod" startAt="4"/>
              <a:defRPr/>
            </a:pPr>
            <a:endParaRPr lang="en-US" sz="800" b="1" dirty="0">
              <a:latin typeface="Arial" charset="0"/>
              <a:cs typeface="Arial" charset="0"/>
            </a:endParaRPr>
          </a:p>
          <a:p>
            <a:pPr marL="400050" indent="-457200">
              <a:buClr>
                <a:srgbClr val="000099"/>
              </a:buClr>
              <a:buFont typeface="+mj-lt"/>
              <a:buAutoNum type="arabicPeriod" startAt="4"/>
              <a:defRPr/>
            </a:pPr>
            <a:r>
              <a:rPr lang="en-US" sz="2000" b="1" u="sng" dirty="0">
                <a:latin typeface="Arial" charset="0"/>
                <a:cs typeface="Arial" charset="0"/>
              </a:rPr>
              <a:t>Secure the Blessings of Liberty</a:t>
            </a:r>
          </a:p>
          <a:p>
            <a:pPr marL="857250" lvl="1" indent="-457200">
              <a:buClr>
                <a:srgbClr val="000099"/>
              </a:buClr>
              <a:defRPr/>
            </a:pPr>
            <a:r>
              <a:rPr lang="en-US" sz="1600" i="1" dirty="0">
                <a:latin typeface="Arial" charset="0"/>
                <a:cs typeface="Arial" charset="0"/>
              </a:rPr>
              <a:t>The federal government needs to protect peoples individual freedoms.</a:t>
            </a:r>
          </a:p>
          <a:p>
            <a:pPr marL="457200" indent="-457200">
              <a:buClr>
                <a:srgbClr val="000099"/>
              </a:buClr>
              <a:buFontTx/>
              <a:buAutoNum type="arabicPeriod" startAt="4"/>
              <a:defRPr/>
            </a:pPr>
            <a:endParaRPr lang="en-US" sz="2000" b="1" dirty="0">
              <a:latin typeface="Arial" charset="0"/>
              <a:cs typeface="Arial" charset="0"/>
            </a:endParaRPr>
          </a:p>
        </p:txBody>
      </p:sp>
    </p:spTree>
    <p:extLst>
      <p:ext uri="{BB962C8B-B14F-4D97-AF65-F5344CB8AC3E}">
        <p14:creationId xmlns:p14="http://schemas.microsoft.com/office/powerpoint/2010/main" val="6106405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20483">
                                            <p:txEl>
                                              <p:pRg st="3" end="3"/>
                                            </p:txEl>
                                          </p:spTgt>
                                        </p:tgtEl>
                                        <p:attrNameLst>
                                          <p:attrName>style.visibility</p:attrName>
                                        </p:attrNameLst>
                                      </p:cBhvr>
                                      <p:to>
                                        <p:strVal val="visible"/>
                                      </p:to>
                                    </p:set>
                                    <p:animEffect transition="in" filter="blinds(horizontal)">
                                      <p:cBhvr>
                                        <p:cTn id="7" dur="500"/>
                                        <p:tgtEl>
                                          <p:spTgt spid="20483">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nodeType="clickEffect">
                                  <p:stCondLst>
                                    <p:cond delay="0"/>
                                  </p:stCondLst>
                                  <p:childTnLst>
                                    <p:set>
                                      <p:cBhvr>
                                        <p:cTn id="11" dur="1" fill="hold">
                                          <p:stCondLst>
                                            <p:cond delay="0"/>
                                          </p:stCondLst>
                                        </p:cTn>
                                        <p:tgtEl>
                                          <p:spTgt spid="20483">
                                            <p:txEl>
                                              <p:pRg st="5" end="5"/>
                                            </p:txEl>
                                          </p:spTgt>
                                        </p:tgtEl>
                                        <p:attrNameLst>
                                          <p:attrName>style.visibility</p:attrName>
                                        </p:attrNameLst>
                                      </p:cBhvr>
                                      <p:to>
                                        <p:strVal val="visible"/>
                                      </p:to>
                                    </p:set>
                                    <p:animEffect transition="in" filter="blinds(horizontal)">
                                      <p:cBhvr>
                                        <p:cTn id="12" dur="500"/>
                                        <p:tgtEl>
                                          <p:spTgt spid="20483">
                                            <p:txEl>
                                              <p:pRg st="5" end="5"/>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nodeType="clickEffect">
                                  <p:stCondLst>
                                    <p:cond delay="0"/>
                                  </p:stCondLst>
                                  <p:childTnLst>
                                    <p:set>
                                      <p:cBhvr>
                                        <p:cTn id="16" dur="1" fill="hold">
                                          <p:stCondLst>
                                            <p:cond delay="0"/>
                                          </p:stCondLst>
                                        </p:cTn>
                                        <p:tgtEl>
                                          <p:spTgt spid="12">
                                            <p:txEl>
                                              <p:pRg st="1" end="1"/>
                                            </p:txEl>
                                          </p:spTgt>
                                        </p:tgtEl>
                                        <p:attrNameLst>
                                          <p:attrName>style.visibility</p:attrName>
                                        </p:attrNameLst>
                                      </p:cBhvr>
                                      <p:to>
                                        <p:strVal val="visible"/>
                                      </p:to>
                                    </p:set>
                                    <p:animEffect transition="in" filter="blinds(horizontal)">
                                      <p:cBhvr>
                                        <p:cTn id="17" dur="500"/>
                                        <p:tgtEl>
                                          <p:spTgt spid="12">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nodeType="clickEffect">
                                  <p:stCondLst>
                                    <p:cond delay="0"/>
                                  </p:stCondLst>
                                  <p:childTnLst>
                                    <p:set>
                                      <p:cBhvr>
                                        <p:cTn id="21" dur="1" fill="hold">
                                          <p:stCondLst>
                                            <p:cond delay="0"/>
                                          </p:stCondLst>
                                        </p:cTn>
                                        <p:tgtEl>
                                          <p:spTgt spid="12">
                                            <p:txEl>
                                              <p:pRg st="4" end="4"/>
                                            </p:txEl>
                                          </p:spTgt>
                                        </p:tgtEl>
                                        <p:attrNameLst>
                                          <p:attrName>style.visibility</p:attrName>
                                        </p:attrNameLst>
                                      </p:cBhvr>
                                      <p:to>
                                        <p:strVal val="visible"/>
                                      </p:to>
                                    </p:set>
                                    <p:animEffect transition="in" filter="blinds(horizontal)">
                                      <p:cBhvr>
                                        <p:cTn id="22" dur="500"/>
                                        <p:tgtEl>
                                          <p:spTgt spid="12">
                                            <p:txEl>
                                              <p:pRg st="4" end="4"/>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nodeType="clickEffect">
                                  <p:stCondLst>
                                    <p:cond delay="0"/>
                                  </p:stCondLst>
                                  <p:childTnLst>
                                    <p:set>
                                      <p:cBhvr>
                                        <p:cTn id="26" dur="1" fill="hold">
                                          <p:stCondLst>
                                            <p:cond delay="0"/>
                                          </p:stCondLst>
                                        </p:cTn>
                                        <p:tgtEl>
                                          <p:spTgt spid="12">
                                            <p:txEl>
                                              <p:pRg st="7" end="7"/>
                                            </p:txEl>
                                          </p:spTgt>
                                        </p:tgtEl>
                                        <p:attrNameLst>
                                          <p:attrName>style.visibility</p:attrName>
                                        </p:attrNameLst>
                                      </p:cBhvr>
                                      <p:to>
                                        <p:strVal val="visible"/>
                                      </p:to>
                                    </p:set>
                                    <p:animEffect transition="in" filter="blinds(horizontal)">
                                      <p:cBhvr>
                                        <p:cTn id="27" dur="500"/>
                                        <p:tgtEl>
                                          <p:spTgt spid="12">
                                            <p:txEl>
                                              <p:pRg st="7" end="7"/>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3" presetClass="entr" presetSubtype="10" fill="hold" nodeType="clickEffect">
                                  <p:stCondLst>
                                    <p:cond delay="0"/>
                                  </p:stCondLst>
                                  <p:childTnLst>
                                    <p:set>
                                      <p:cBhvr>
                                        <p:cTn id="31" dur="1" fill="hold">
                                          <p:stCondLst>
                                            <p:cond delay="0"/>
                                          </p:stCondLst>
                                        </p:cTn>
                                        <p:tgtEl>
                                          <p:spTgt spid="12">
                                            <p:txEl>
                                              <p:pRg st="10" end="10"/>
                                            </p:txEl>
                                          </p:spTgt>
                                        </p:tgtEl>
                                        <p:attrNameLst>
                                          <p:attrName>style.visibility</p:attrName>
                                        </p:attrNameLst>
                                      </p:cBhvr>
                                      <p:to>
                                        <p:strVal val="visible"/>
                                      </p:to>
                                    </p:set>
                                    <p:animEffect transition="in" filter="blinds(horizontal)">
                                      <p:cBhvr>
                                        <p:cTn id="32" dur="500"/>
                                        <p:tgtEl>
                                          <p:spTgt spid="1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195263" y="228600"/>
            <a:ext cx="8110537" cy="914400"/>
          </a:xfrm>
        </p:spPr>
        <p:txBody>
          <a:bodyPr rtlCol="0">
            <a:normAutofit fontScale="90000"/>
          </a:bodyPr>
          <a:lstStyle/>
          <a:p>
            <a:pPr eaLnBrk="1" fontAlgn="auto" hangingPunct="1">
              <a:spcAft>
                <a:spcPts val="0"/>
              </a:spcAft>
              <a:defRPr/>
            </a:pPr>
            <a:r>
              <a:rPr lang="en-US" sz="2800" b="1" smtClean="0">
                <a:solidFill>
                  <a:schemeClr val="bg1"/>
                </a:solidFill>
              </a:rPr>
              <a:t>Notes:</a:t>
            </a:r>
            <a:br>
              <a:rPr lang="en-US" sz="2800" b="1" smtClean="0">
                <a:solidFill>
                  <a:schemeClr val="bg1"/>
                </a:solidFill>
              </a:rPr>
            </a:br>
            <a:r>
              <a:rPr lang="en-US" sz="2800" b="1" smtClean="0">
                <a:solidFill>
                  <a:schemeClr val="bg1"/>
                </a:solidFill>
              </a:rPr>
              <a:t>The U.S. Constitution                                    #10</a:t>
            </a:r>
          </a:p>
        </p:txBody>
      </p:sp>
      <p:pic>
        <p:nvPicPr>
          <p:cNvPr id="3174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22813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84489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4220"/>
            <a:ext cx="4419600" cy="1143000"/>
          </a:xfrm>
        </p:spPr>
        <p:txBody>
          <a:bodyPr/>
          <a:lstStyle/>
          <a:p>
            <a:r>
              <a:rPr lang="en-US" dirty="0" smtClean="0"/>
              <a:t>Popular</a:t>
            </a:r>
            <a:endParaRPr lang="en-US" dirty="0"/>
          </a:p>
        </p:txBody>
      </p:sp>
      <p:sp>
        <p:nvSpPr>
          <p:cNvPr id="3" name="Content Placeholder 2"/>
          <p:cNvSpPr>
            <a:spLocks noGrp="1"/>
          </p:cNvSpPr>
          <p:nvPr>
            <p:ph sz="half" idx="1"/>
          </p:nvPr>
        </p:nvSpPr>
        <p:spPr>
          <a:xfrm>
            <a:off x="395514" y="1528763"/>
            <a:ext cx="4038600" cy="4525963"/>
          </a:xfrm>
        </p:spPr>
        <p:txBody>
          <a:bodyPr/>
          <a:lstStyle/>
          <a:p>
            <a:r>
              <a:rPr lang="en-US" dirty="0" smtClean="0"/>
              <a:t>The government is there because we say it’s okay. We give them permission to make and enforce laws for our own good. </a:t>
            </a:r>
            <a:endParaRPr lang="en-US"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86" y="4313919"/>
            <a:ext cx="3949506" cy="2562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1525134"/>
            <a:ext cx="4724400" cy="3141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71220" y="4666860"/>
            <a:ext cx="3780037" cy="21911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985792" y="381000"/>
            <a:ext cx="4114800" cy="769441"/>
          </a:xfrm>
          <a:prstGeom prst="rect">
            <a:avLst/>
          </a:prstGeom>
          <a:noFill/>
        </p:spPr>
        <p:txBody>
          <a:bodyPr wrap="square" rtlCol="0">
            <a:spAutoFit/>
          </a:bodyPr>
          <a:lstStyle/>
          <a:p>
            <a:r>
              <a:rPr lang="en-US" sz="4400" dirty="0"/>
              <a:t>Sovereignty</a:t>
            </a:r>
          </a:p>
        </p:txBody>
      </p:sp>
    </p:spTree>
    <p:extLst>
      <p:ext uri="{BB962C8B-B14F-4D97-AF65-F5344CB8AC3E}">
        <p14:creationId xmlns:p14="http://schemas.microsoft.com/office/powerpoint/2010/main" val="2676009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dirty="0" smtClean="0"/>
              <a:t>Baron de Montesquieu</a:t>
            </a:r>
          </a:p>
        </p:txBody>
      </p:sp>
      <p:sp>
        <p:nvSpPr>
          <p:cNvPr id="54275" name="Text Placeholder 2"/>
          <p:cNvSpPr>
            <a:spLocks noGrp="1"/>
          </p:cNvSpPr>
          <p:nvPr>
            <p:ph type="body" sz="half" idx="1"/>
          </p:nvPr>
        </p:nvSpPr>
        <p:spPr/>
        <p:txBody>
          <a:bodyPr/>
          <a:lstStyle/>
          <a:p>
            <a:r>
              <a:rPr lang="en-US" smtClean="0"/>
              <a:t>Theory of </a:t>
            </a:r>
            <a:r>
              <a:rPr lang="en-US" b="1" u="sng" smtClean="0"/>
              <a:t>Separation of Powers</a:t>
            </a:r>
          </a:p>
          <a:p>
            <a:endParaRPr lang="en-US" b="1" u="sng" smtClean="0"/>
          </a:p>
        </p:txBody>
      </p:sp>
      <p:pic>
        <p:nvPicPr>
          <p:cNvPr id="54276" name="Picture 2" descr="http://upload.wikimedia.org/wikipedia/commons/thumb/e/e4/Charles_Montesquieu.jpg/200px-Charles_Montesquieu.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1295400"/>
            <a:ext cx="3657600" cy="5522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6800" y="3429000"/>
            <a:ext cx="2743200" cy="3361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4746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wheel(1)">
                                      <p:cBhvr>
                                        <p:cTn id="7" dur="2000"/>
                                        <p:tgtEl>
                                          <p:spTgt spid="542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Republican Government</a:t>
            </a:r>
            <a:endParaRPr lang="en-US" dirty="0"/>
          </a:p>
        </p:txBody>
      </p:sp>
      <p:sp>
        <p:nvSpPr>
          <p:cNvPr id="3" name="Text Placeholder 2"/>
          <p:cNvSpPr>
            <a:spLocks noGrp="1"/>
          </p:cNvSpPr>
          <p:nvPr>
            <p:ph type="body" sz="half" idx="1"/>
          </p:nvPr>
        </p:nvSpPr>
        <p:spPr>
          <a:xfrm>
            <a:off x="4953000" y="1524000"/>
            <a:ext cx="3886200" cy="4419600"/>
          </a:xfrm>
        </p:spPr>
        <p:txBody>
          <a:bodyPr/>
          <a:lstStyle/>
          <a:p>
            <a:r>
              <a:rPr lang="en-US" dirty="0" smtClean="0"/>
              <a:t>Issues are public matters, not private matters of the rulers. </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03" y="1514475"/>
            <a:ext cx="4619297" cy="3699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50893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Democracy</a:t>
            </a:r>
            <a:endParaRPr lang="en-US" dirty="0"/>
          </a:p>
        </p:txBody>
      </p:sp>
      <p:sp>
        <p:nvSpPr>
          <p:cNvPr id="3" name="Text Placeholder 2"/>
          <p:cNvSpPr>
            <a:spLocks noGrp="1"/>
          </p:cNvSpPr>
          <p:nvPr>
            <p:ph type="body" sz="half" idx="1"/>
          </p:nvPr>
        </p:nvSpPr>
        <p:spPr/>
        <p:txBody>
          <a:bodyPr/>
          <a:lstStyle/>
          <a:p>
            <a:r>
              <a:rPr lang="en-US" dirty="0" smtClean="0"/>
              <a:t>All citizens have an equal say on issues. </a:t>
            </a:r>
          </a:p>
          <a:p>
            <a:endParaRPr lang="en-US" dirty="0"/>
          </a:p>
          <a:p>
            <a:r>
              <a:rPr lang="en-US" dirty="0" smtClean="0"/>
              <a:t>Representative or Direct Democracy</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19448" y="1219200"/>
            <a:ext cx="4343400" cy="2291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4569372"/>
            <a:ext cx="3408066" cy="2288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36109" y="4038600"/>
            <a:ext cx="3110077" cy="266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35760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029"/>
            <a:ext cx="8229600" cy="1143000"/>
          </a:xfrm>
        </p:spPr>
        <p:txBody>
          <a:bodyPr/>
          <a:lstStyle/>
          <a:p>
            <a:r>
              <a:rPr lang="en-US" dirty="0" smtClean="0"/>
              <a:t>Rule of Law</a:t>
            </a:r>
            <a:endParaRPr lang="en-US" dirty="0"/>
          </a:p>
        </p:txBody>
      </p:sp>
      <p:sp>
        <p:nvSpPr>
          <p:cNvPr id="3" name="Content Placeholder 2"/>
          <p:cNvSpPr>
            <a:spLocks noGrp="1"/>
          </p:cNvSpPr>
          <p:nvPr>
            <p:ph sz="half" idx="1"/>
          </p:nvPr>
        </p:nvSpPr>
        <p:spPr>
          <a:xfrm>
            <a:off x="209550" y="990600"/>
            <a:ext cx="4038600" cy="1447800"/>
          </a:xfrm>
        </p:spPr>
        <p:txBody>
          <a:bodyPr/>
          <a:lstStyle/>
          <a:p>
            <a:r>
              <a:rPr lang="en-US" dirty="0" smtClean="0"/>
              <a:t>Every citizen is subject to the law. Rulers can be arrested. </a:t>
            </a:r>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45627" y="1295400"/>
            <a:ext cx="4298373"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10125"/>
            <a:ext cx="2228850"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2337367"/>
            <a:ext cx="3297011" cy="2472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10056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pPr eaLnBrk="1" hangingPunct="1"/>
            <a:r>
              <a:rPr lang="en-US" dirty="0" smtClean="0"/>
              <a:t>English Bill of Rights</a:t>
            </a:r>
          </a:p>
        </p:txBody>
      </p:sp>
      <p:sp>
        <p:nvSpPr>
          <p:cNvPr id="49155" name="Text Placeholder 2"/>
          <p:cNvSpPr>
            <a:spLocks noGrp="1"/>
          </p:cNvSpPr>
          <p:nvPr>
            <p:ph type="body" sz="half" idx="1"/>
          </p:nvPr>
        </p:nvSpPr>
        <p:spPr/>
        <p:txBody>
          <a:bodyPr>
            <a:normAutofit lnSpcReduction="10000"/>
          </a:bodyPr>
          <a:lstStyle/>
          <a:p>
            <a:pPr eaLnBrk="1" hangingPunct="1"/>
            <a:r>
              <a:rPr lang="en-US" dirty="0" smtClean="0"/>
              <a:t>1689, Inspired the US to have a listing of our rights</a:t>
            </a:r>
          </a:p>
          <a:p>
            <a:pPr eaLnBrk="1" hangingPunct="1"/>
            <a:r>
              <a:rPr lang="en-US" dirty="0" smtClean="0"/>
              <a:t>King can’t tax, interfere with elections, have army in peacetime</a:t>
            </a:r>
          </a:p>
          <a:p>
            <a:pPr eaLnBrk="1" hangingPunct="1"/>
            <a:r>
              <a:rPr lang="en-US" dirty="0" smtClean="0"/>
              <a:t>Freedom of speech, guns, and petition</a:t>
            </a:r>
          </a:p>
          <a:p>
            <a:pPr eaLnBrk="1" hangingPunct="1"/>
            <a:endParaRPr lang="en-US" dirty="0" smtClean="0"/>
          </a:p>
        </p:txBody>
      </p:sp>
      <p:pic>
        <p:nvPicPr>
          <p:cNvPr id="49156" name="Picture 6" descr="http://t3.gstatic.com/images?q=tbn:ANd9GcTh52boyPA264j2JsGehUNtl_Gy39byeal1UihXH2z3EagWp3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2209800"/>
            <a:ext cx="4419600" cy="311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1856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9154"/>
                                        </p:tgtEl>
                                        <p:attrNameLst>
                                          <p:attrName>style.visibility</p:attrName>
                                        </p:attrNameLst>
                                      </p:cBhvr>
                                      <p:to>
                                        <p:strVal val="visible"/>
                                      </p:to>
                                    </p:set>
                                    <p:animEffect transition="in" filter="barn(inVertical)">
                                      <p:cBhvr>
                                        <p:cTn id="7" dur="500"/>
                                        <p:tgtEl>
                                          <p:spTgt spid="49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366</TotalTime>
  <Words>1775</Words>
  <Application>Microsoft Office PowerPoint</Application>
  <PresentationFormat>On-screen Show (4:3)</PresentationFormat>
  <Paragraphs>231</Paragraphs>
  <Slides>33</Slides>
  <Notes>14</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Unit 1: Foundations of American Government</vt:lpstr>
      <vt:lpstr>Common Law</vt:lpstr>
      <vt:lpstr>John Locke</vt:lpstr>
      <vt:lpstr>Popular</vt:lpstr>
      <vt:lpstr>Baron de Montesquieu</vt:lpstr>
      <vt:lpstr>Republican Government</vt:lpstr>
      <vt:lpstr>Democracy</vt:lpstr>
      <vt:lpstr>Rule of Law</vt:lpstr>
      <vt:lpstr>English Bill of Rights</vt:lpstr>
      <vt:lpstr>Magna Carta</vt:lpstr>
      <vt:lpstr>Mayflower Compact</vt:lpstr>
      <vt:lpstr>Mayflower Compact </vt:lpstr>
      <vt:lpstr>Virginia House of Burgesses</vt:lpstr>
      <vt:lpstr>Notes New England Colonies     #8</vt:lpstr>
      <vt:lpstr>Thomas Paine</vt:lpstr>
      <vt:lpstr>Adam Smith</vt:lpstr>
      <vt:lpstr>Boston massacre</vt:lpstr>
      <vt:lpstr>Declaration of Independence</vt:lpstr>
      <vt:lpstr>1st and 2nd Continental Congress’</vt:lpstr>
      <vt:lpstr>Articles of Confederation</vt:lpstr>
      <vt:lpstr>Weaknesses of Articles</vt:lpstr>
      <vt:lpstr>Shay’s Rebellion</vt:lpstr>
      <vt:lpstr>Philadelphia Convention</vt:lpstr>
      <vt:lpstr>Anti-Federalists vs. Federalists</vt:lpstr>
      <vt:lpstr>Constitutional Convention </vt:lpstr>
      <vt:lpstr>Constitution</vt:lpstr>
      <vt:lpstr>Notes: The Constitutional Convention                  #7  </vt:lpstr>
      <vt:lpstr>Just like all other conflicts, they settle with compromise</vt:lpstr>
      <vt:lpstr>Great Compromise</vt:lpstr>
      <vt:lpstr>Notes: The Constitutional Convention                  #7  </vt:lpstr>
      <vt:lpstr>How the Constitution Limits Power of the Government</vt:lpstr>
      <vt:lpstr>Notes: The U.S. Constitution                                    #8</vt:lpstr>
      <vt:lpstr>Notes: The U.S. Constitution                                    #10</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its</dc:creator>
  <cp:lastModifiedBy>its</cp:lastModifiedBy>
  <cp:revision>35</cp:revision>
  <dcterms:created xsi:type="dcterms:W3CDTF">2012-08-14T13:20:56Z</dcterms:created>
  <dcterms:modified xsi:type="dcterms:W3CDTF">2012-10-17T12:47:39Z</dcterms:modified>
</cp:coreProperties>
</file>